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sldIdLst>
    <p:sldId id="2924" r:id="rId2"/>
    <p:sldId id="2857" r:id="rId3"/>
    <p:sldId id="2984" r:id="rId4"/>
    <p:sldId id="3005" r:id="rId5"/>
    <p:sldId id="3003" r:id="rId6"/>
    <p:sldId id="2987" r:id="rId7"/>
    <p:sldId id="2988" r:id="rId8"/>
    <p:sldId id="2996" r:id="rId9"/>
    <p:sldId id="2990" r:id="rId10"/>
    <p:sldId id="3006" r:id="rId11"/>
    <p:sldId id="2991" r:id="rId12"/>
    <p:sldId id="2994" r:id="rId13"/>
    <p:sldId id="2995" r:id="rId14"/>
    <p:sldId id="2983" r:id="rId15"/>
    <p:sldId id="2997" r:id="rId16"/>
    <p:sldId id="2999" r:id="rId17"/>
    <p:sldId id="3002" r:id="rId18"/>
    <p:sldId id="2986" r:id="rId19"/>
    <p:sldId id="2982" r:id="rId20"/>
    <p:sldId id="2980" r:id="rId21"/>
  </p:sldIdLst>
  <p:sldSz cx="12192000" cy="6858000"/>
  <p:notesSz cx="6858000" cy="9144000"/>
  <p:defaultTextStyle>
    <a:defPPr>
      <a:defRPr lang="en-US"/>
    </a:defPPr>
    <a:lvl1pPr marL="0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9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7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26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34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43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9142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2" autoAdjust="0"/>
    <p:restoredTop sz="94694"/>
  </p:normalViewPr>
  <p:slideViewPr>
    <p:cSldViewPr snapToGrid="0">
      <p:cViewPr varScale="1">
        <p:scale>
          <a:sx n="112" d="100"/>
          <a:sy n="112" d="100"/>
        </p:scale>
        <p:origin x="39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65" d="100"/>
          <a:sy n="165" d="100"/>
        </p:scale>
        <p:origin x="4200" y="2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jenjoynt-my.sharepoint.com/personal/jenjoynt_jenjoynt_onmicrosoft_com/Documents/CHCF%20CHW/CHW%20PPT%20graphi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jenjoynt-my.sharepoint.com/personal/jenjoynt_jenjoynt_onmicrosoft_com/Documents/CHCF%20CHW/CHW%20PPT%20graphic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jenjoynt-my.sharepoint.com/personal/jenjoynt_jenjoynt_onmicrosoft_com/Documents/CHCF%20CHW/CHW%20PPT%20graphic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Length of CHW/P/R Training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'Training pies'!$B$25</c:f>
              <c:strCache>
                <c:ptCount val="1"/>
                <c:pt idx="0">
                  <c:v>Number of Hours Training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93-BF4F-A51F-28A2A728DAD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93-BF4F-A51F-28A2A728DAD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93-BF4F-A51F-28A2A728DAD0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0D93-BF4F-A51F-28A2A728DAD0}"/>
                </c:ext>
              </c:extLst>
            </c:dLbl>
            <c:dLbl>
              <c:idx val="1"/>
              <c:layout>
                <c:manualLayout>
                  <c:x val="0.11707296600311594"/>
                  <c:y val="-4.803470305897935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D93-BF4F-A51F-28A2A728DAD0}"/>
                </c:ext>
              </c:extLst>
            </c:dLbl>
            <c:dLbl>
              <c:idx val="2"/>
              <c:layout>
                <c:manualLayout>
                  <c:x val="0.22998784589984858"/>
                  <c:y val="0.214359228549464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D93-BF4F-A51F-28A2A728DA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'Training pies'!$A$26:$A$28</c:f>
              <c:strCache>
                <c:ptCount val="3"/>
                <c:pt idx="0">
                  <c:v>40 hours or less</c:v>
                </c:pt>
                <c:pt idx="1">
                  <c:v>41 to 80 hours</c:v>
                </c:pt>
                <c:pt idx="2">
                  <c:v>More than 80 hours</c:v>
                </c:pt>
              </c:strCache>
            </c:strRef>
          </c:cat>
          <c:val>
            <c:numRef>
              <c:f>'Training pies'!$B$26:$B$28</c:f>
              <c:numCache>
                <c:formatCode>0%</c:formatCode>
                <c:ptCount val="3"/>
                <c:pt idx="0">
                  <c:v>0.64</c:v>
                </c:pt>
                <c:pt idx="1">
                  <c:v>0.17</c:v>
                </c:pt>
                <c:pt idx="2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D93-BF4F-A51F-28A2A728DAD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CHW/P/Rs Who Completed Training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3642761658974773E-2"/>
          <c:y val="0.14845083044585458"/>
          <c:w val="0.88890933395897331"/>
          <c:h val="0.77224095943453097"/>
        </c:manualLayout>
      </c:layout>
      <c:pieChart>
        <c:varyColors val="1"/>
        <c:ser>
          <c:idx val="0"/>
          <c:order val="0"/>
          <c:tx>
            <c:strRef>
              <c:f>'Training pies'!$B$40</c:f>
              <c:strCache>
                <c:ptCount val="1"/>
                <c:pt idx="0">
                  <c:v>Completed Training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D2-F349-8420-328199C7618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CD2-F349-8420-328199C7618D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CD2-F349-8420-328199C7618D}"/>
                </c:ext>
              </c:extLst>
            </c:dLbl>
            <c:dLbl>
              <c:idx val="1"/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D2-F349-8420-328199C761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'Training pies'!$A$41:$A$42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'Training pies'!$B$41:$B$42</c:f>
              <c:numCache>
                <c:formatCode>0%</c:formatCode>
                <c:ptCount val="2"/>
                <c:pt idx="0">
                  <c:v>0.66</c:v>
                </c:pt>
                <c:pt idx="1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CD2-F349-8420-328199C7618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CHW/P/Rs Whose Employers Require Training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824173731470531"/>
          <c:y val="0.16025383456820605"/>
          <c:w val="0.72057670681653152"/>
          <c:h val="0.7997372643820830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57-CE4A-82DB-9A395258B8A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857-CE4A-82DB-9A395258B8AA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6857-CE4A-82DB-9A395258B8A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'Training pies'!$B$45:$B$46</c:f>
              <c:numCache>
                <c:formatCode>0%</c:formatCode>
                <c:ptCount val="2"/>
                <c:pt idx="0">
                  <c:v>0.7</c:v>
                </c:pt>
                <c:pt idx="1">
                  <c:v>0.3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'Training pies'!$B$44</c15:sqref>
                        </c15:formulaRef>
                      </c:ext>
                    </c:extLst>
                    <c:strCache>
                      <c:ptCount val="1"/>
                      <c:pt idx="0">
                        <c:v>Employer Required Training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'Training pies'!$A$45:$A$46</c15:sqref>
                        </c15:formulaRef>
                      </c:ext>
                    </c:extLst>
                    <c:strCache>
                      <c:ptCount val="2"/>
                      <c:pt idx="0">
                        <c:v>Yes</c:v>
                      </c:pt>
                      <c:pt idx="1">
                        <c:v>No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6857-CE4A-82DB-9A395258B8A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0.36338</cdr:x>
      <cdr:y>0.93518</cdr:y>
    </cdr:from>
    <cdr:to>
      <cdr:x>0.64904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07E790B0-9827-C602-4900-68586F5E4EDC}"/>
            </a:ext>
          </a:extLst>
        </cdr:cNvPr>
        <cdr:cNvSpPr txBox="1"/>
      </cdr:nvSpPr>
      <cdr:spPr>
        <a:xfrm xmlns:a="http://schemas.openxmlformats.org/drawingml/2006/main">
          <a:off x="1163183" y="3445735"/>
          <a:ext cx="914400" cy="2388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E9267-E5FF-2D4B-9F42-67C32A8F018B}" type="datetimeFigureOut">
              <a:rPr lang="en-US" smtClean="0"/>
              <a:t>12/19/2023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CE05F-9CB9-1B41-B7DA-27E6E4F13D4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64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09" algn="l" defTabSz="9142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7" algn="l" defTabSz="9142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26" algn="l" defTabSz="9142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34" algn="l" defTabSz="9142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43" algn="l" defTabSz="9142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9142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9142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696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CCE05F-9CB9-1B41-B7DA-27E6E4F13D4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900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6BE02D-20C0-F840-AFAC-BEA99C74FD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 Thin" pitchFamily="2" charset="77"/>
                <a:ea typeface="+mn-ea"/>
                <a:cs typeface="+mn-cs"/>
              </a:rPr>
              <a:pPr marL="0" marR="0" lvl="0" indent="0" algn="r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 Thin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2244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EFE3F-4AC5-097D-09EE-0F6F1455D07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2FDAB-1AF4-2ED4-E14E-91BCA68964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7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1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21291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C7955-CBA1-0D2F-C56D-6491445761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256381"/>
            <a:ext cx="10515600" cy="82391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53ADE6-736C-A675-2C77-B982BA9FA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95633"/>
            <a:ext cx="5157787" cy="82391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77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2D524-D002-31B4-89C1-50052324D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1954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D2DD58-866F-E0DA-B5D0-B97C17751B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95633"/>
            <a:ext cx="5183188" cy="82391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77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B45025-7269-FBDF-6A38-4BF45D09E6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1954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41801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1E6DB-0313-FECF-90B9-432E4F81CD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8037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566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8;p9">
            <a:extLst>
              <a:ext uri="{FF2B5EF4-FFF2-40B4-BE49-F238E27FC236}">
                <a16:creationId xmlns:a16="http://schemas.microsoft.com/office/drawing/2014/main" id="{B779E7C6-9173-54E5-FB6A-1CBF0B7FDFF1}"/>
              </a:ext>
            </a:extLst>
          </p:cNvPr>
          <p:cNvSpPr/>
          <p:nvPr userDrawn="1"/>
        </p:nvSpPr>
        <p:spPr>
          <a:xfrm>
            <a:off x="4471988" y="0"/>
            <a:ext cx="3859213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  <a:buSzPts val="3600"/>
            </a:pPr>
            <a:endParaRPr dirty="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6" name="Google Shape;151;p9" descr="A person's legs and shoes on a road&#10;&#10;Description automatically generated with low confidence">
            <a:extLst>
              <a:ext uri="{FF2B5EF4-FFF2-40B4-BE49-F238E27FC236}">
                <a16:creationId xmlns:a16="http://schemas.microsoft.com/office/drawing/2014/main" id="{F242FAD2-49FB-0EE7-4264-35FC092718DB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2">
            <a:alphaModFix/>
          </a:blip>
          <a:srcRect l="27906" r="44771" b="37125"/>
          <a:stretch/>
        </p:blipFill>
        <p:spPr>
          <a:xfrm>
            <a:off x="1588" y="0"/>
            <a:ext cx="4470401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9" name="Google Shape;154;p9">
            <a:extLst>
              <a:ext uri="{FF2B5EF4-FFF2-40B4-BE49-F238E27FC236}">
                <a16:creationId xmlns:a16="http://schemas.microsoft.com/office/drawing/2014/main" id="{C7A02AE2-6839-8254-BCBA-9A91A85658F0}"/>
              </a:ext>
            </a:extLst>
          </p:cNvPr>
          <p:cNvSpPr/>
          <p:nvPr userDrawn="1"/>
        </p:nvSpPr>
        <p:spPr>
          <a:xfrm>
            <a:off x="1588" y="-1"/>
            <a:ext cx="4470400" cy="6858001"/>
          </a:xfrm>
          <a:prstGeom prst="rect">
            <a:avLst/>
          </a:prstGeom>
          <a:solidFill>
            <a:schemeClr val="accent1">
              <a:alpha val="85490"/>
            </a:schemeClr>
          </a:solidFill>
          <a:ln>
            <a:noFill/>
          </a:ln>
        </p:spPr>
        <p:txBody>
          <a:bodyPr spcFirstLastPara="1" wrap="square" lIns="45713" tIns="22850" rIns="45713" bIns="22850" anchor="ctr" anchorCtr="0">
            <a:noAutofit/>
          </a:bodyPr>
          <a:lstStyle/>
          <a:p>
            <a:pPr algn="ctr">
              <a:buClr>
                <a:srgbClr val="000000"/>
              </a:buClr>
              <a:buSzPts val="3600"/>
            </a:pPr>
            <a:endParaRPr dirty="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9292BC9-8C50-01BF-54BC-C3EE2593F9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142" y="2383494"/>
            <a:ext cx="3698116" cy="1775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 b="1" i="0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23BA5B0-0684-263E-D522-31C768029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5989" y="1016000"/>
            <a:ext cx="3325812" cy="1240494"/>
          </a:xfrm>
        </p:spPr>
        <p:txBody>
          <a:bodyPr anchor="b">
            <a:noAutofit/>
          </a:bodyPr>
          <a:lstStyle>
            <a:lvl1pPr marL="0" indent="0">
              <a:buNone/>
              <a:defRPr lang="en-US" sz="2200" kern="1200" cap="all" baseline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marL="457177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ACACB2CC-2283-61BF-CAB8-88334A387D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5989" y="2383494"/>
            <a:ext cx="3325812" cy="3684588"/>
          </a:xfrm>
        </p:spPr>
        <p:txBody>
          <a:bodyPr>
            <a:normAutofit/>
          </a:bodyPr>
          <a:lstStyle>
            <a:lvl1pPr>
              <a:defRPr sz="2000"/>
            </a:lvl1pPr>
            <a:lvl2pPr marL="457177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E396250E-88F9-A67B-0FC8-4A7DCC00DF1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8585201" y="1016000"/>
            <a:ext cx="3325812" cy="1240494"/>
          </a:xfrm>
        </p:spPr>
        <p:txBody>
          <a:bodyPr anchor="b">
            <a:noAutofit/>
          </a:bodyPr>
          <a:lstStyle>
            <a:lvl1pPr marL="0" indent="0">
              <a:buNone/>
              <a:defRPr lang="en-US" sz="2200" kern="1200" cap="all" baseline="0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marL="457177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1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063B784D-A629-9AFC-9E90-0584ED14383B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8585201" y="2383494"/>
            <a:ext cx="3325812" cy="3684588"/>
          </a:xfrm>
        </p:spPr>
        <p:txBody>
          <a:bodyPr>
            <a:normAutofit/>
          </a:bodyPr>
          <a:lstStyle>
            <a:lvl1pPr>
              <a:defRPr sz="2000"/>
            </a:lvl1pPr>
            <a:lvl2pPr marL="457177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2697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036B0D5-7274-7B6A-3E29-7F9B90653577}"/>
              </a:ext>
            </a:extLst>
          </p:cNvPr>
          <p:cNvCxnSpPr/>
          <p:nvPr userDrawn="1"/>
        </p:nvCxnSpPr>
        <p:spPr>
          <a:xfrm>
            <a:off x="4745038" y="1752600"/>
            <a:ext cx="0" cy="3390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F87D0F2-EB4D-866C-B332-2D08D607C05E}"/>
              </a:ext>
            </a:extLst>
          </p:cNvPr>
          <p:cNvSpPr txBox="1"/>
          <p:nvPr userDrawn="1"/>
        </p:nvSpPr>
        <p:spPr>
          <a:xfrm>
            <a:off x="5194610" y="1910009"/>
            <a:ext cx="51771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spc="15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rPr>
              <a:t>TABLE OF CONTENTS</a:t>
            </a:r>
          </a:p>
        </p:txBody>
      </p:sp>
      <p:pic>
        <p:nvPicPr>
          <p:cNvPr id="6" name="Picture 2" descr="Jobs @ CHCF - California Health Care Foundation">
            <a:extLst>
              <a:ext uri="{FF2B5EF4-FFF2-40B4-BE49-F238E27FC236}">
                <a16:creationId xmlns:a16="http://schemas.microsoft.com/office/drawing/2014/main" id="{5ACF0377-8671-631F-2C83-FE1075DA162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2009" y="2720729"/>
            <a:ext cx="2941153" cy="141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574E84-3217-B2B9-6652-4B6C8789BB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83" b="-2726"/>
          <a:stretch/>
        </p:blipFill>
        <p:spPr>
          <a:xfrm>
            <a:off x="11141352" y="299056"/>
            <a:ext cx="754794" cy="711038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21F3AD4-61D5-8D57-FDC0-B99ED3149E7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94609" y="2720729"/>
            <a:ext cx="6159191" cy="2422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Aft>
                <a:spcPts val="600"/>
              </a:spcAft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975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8C0A5-A065-CF97-8443-D3B01F6619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98AC-ED10-051C-EF98-5B4B9FB080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902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noFill/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3197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sitting together&#10;&#10;Description automatically generated with low confidence">
            <a:extLst>
              <a:ext uri="{FF2B5EF4-FFF2-40B4-BE49-F238E27FC236}">
                <a16:creationId xmlns:a16="http://schemas.microsoft.com/office/drawing/2014/main" id="{820E3C3C-0C0B-3452-CBBA-F15FB5EA70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943"/>
          <a:stretch/>
        </p:blipFill>
        <p:spPr>
          <a:xfrm>
            <a:off x="3" y="0"/>
            <a:ext cx="12188824" cy="6858000"/>
          </a:xfrm>
          <a:prstGeom prst="rect">
            <a:avLst/>
          </a:prstGeom>
        </p:spPr>
      </p:pic>
      <p:sp>
        <p:nvSpPr>
          <p:cNvPr id="12" name="Google Shape;175;p13">
            <a:extLst>
              <a:ext uri="{FF2B5EF4-FFF2-40B4-BE49-F238E27FC236}">
                <a16:creationId xmlns:a16="http://schemas.microsoft.com/office/drawing/2014/main" id="{2DC8781F-6542-7EA6-F39E-3F5FB556EDD0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0F2C4E">
              <a:alpha val="8549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9CD4B6-F52E-5AA1-B5D2-88A4230F06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83" b="-2726"/>
          <a:stretch/>
        </p:blipFill>
        <p:spPr>
          <a:xfrm>
            <a:off x="5564740" y="1900981"/>
            <a:ext cx="1059344" cy="997932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99D055D2-3550-2D56-DE3B-78D80E7116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46093" y="3024794"/>
            <a:ext cx="7896638" cy="1775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800" b="1" i="0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6189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7A5640-F9C4-1B49-B8C3-96187B60A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1590" y="365125"/>
            <a:ext cx="5762757" cy="5811838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Google Shape;203;p16" descr="A person's legs and shoes on a road&#10;&#10;Description automatically generated with low confidence">
            <a:extLst>
              <a:ext uri="{FF2B5EF4-FFF2-40B4-BE49-F238E27FC236}">
                <a16:creationId xmlns:a16="http://schemas.microsoft.com/office/drawing/2014/main" id="{CA84A030-E428-CC27-F7FB-9B470DDC9417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2">
            <a:alphaModFix/>
          </a:blip>
          <a:srcRect l="27906" r="44771" b="37125"/>
          <a:stretch/>
        </p:blipFill>
        <p:spPr>
          <a:xfrm>
            <a:off x="0" y="0"/>
            <a:ext cx="4470401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7" name="Google Shape;205;p16">
            <a:extLst>
              <a:ext uri="{FF2B5EF4-FFF2-40B4-BE49-F238E27FC236}">
                <a16:creationId xmlns:a16="http://schemas.microsoft.com/office/drawing/2014/main" id="{8D0B8799-19BA-73B4-0468-371ED4A212CB}"/>
              </a:ext>
            </a:extLst>
          </p:cNvPr>
          <p:cNvSpPr/>
          <p:nvPr userDrawn="1"/>
        </p:nvSpPr>
        <p:spPr>
          <a:xfrm>
            <a:off x="0" y="-1"/>
            <a:ext cx="4470400" cy="6858001"/>
          </a:xfrm>
          <a:prstGeom prst="rect">
            <a:avLst/>
          </a:prstGeom>
          <a:solidFill>
            <a:schemeClr val="accent1">
              <a:alpha val="8549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A5E74F1-C278-53EB-4537-23E2F2DEF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6142" y="2383494"/>
            <a:ext cx="3698116" cy="1775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 b="1" i="0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624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7C6C022-38A9-DF4C-98FD-774BBE34B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025" y="402336"/>
            <a:ext cx="5176853" cy="6044184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1642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sitting together&#10;&#10;Description automatically generated with low confidence">
            <a:extLst>
              <a:ext uri="{FF2B5EF4-FFF2-40B4-BE49-F238E27FC236}">
                <a16:creationId xmlns:a16="http://schemas.microsoft.com/office/drawing/2014/main" id="{9C6C739D-A680-C0A6-BCFC-2107C75FF4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943"/>
          <a:stretch/>
        </p:blipFill>
        <p:spPr>
          <a:xfrm>
            <a:off x="3" y="0"/>
            <a:ext cx="12188824" cy="6858000"/>
          </a:xfrm>
          <a:prstGeom prst="rect">
            <a:avLst/>
          </a:prstGeom>
        </p:spPr>
      </p:pic>
      <p:sp>
        <p:nvSpPr>
          <p:cNvPr id="7" name="Google Shape;175;p13">
            <a:extLst>
              <a:ext uri="{FF2B5EF4-FFF2-40B4-BE49-F238E27FC236}">
                <a16:creationId xmlns:a16="http://schemas.microsoft.com/office/drawing/2014/main" id="{E1D7AE7D-2FAA-019F-0048-DA693FAE6E45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0F2C4E">
              <a:alpha val="8549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5A4991-F16C-F83B-B2B0-8A27FA5C638E}"/>
              </a:ext>
            </a:extLst>
          </p:cNvPr>
          <p:cNvSpPr/>
          <p:nvPr userDrawn="1"/>
        </p:nvSpPr>
        <p:spPr>
          <a:xfrm>
            <a:off x="633412" y="607980"/>
            <a:ext cx="10922000" cy="5642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BE487B-F2C4-203F-BAFA-C53637F78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468" y="1100127"/>
            <a:ext cx="10275888" cy="658605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893199-5456-7260-79C7-A67A522CC25F}"/>
              </a:ext>
            </a:extLst>
          </p:cNvPr>
          <p:cNvSpPr/>
          <p:nvPr userDrawn="1"/>
        </p:nvSpPr>
        <p:spPr>
          <a:xfrm>
            <a:off x="4786312" y="371113"/>
            <a:ext cx="2616200" cy="4737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E837270F-A6D0-3D65-2559-A097853312E9}"/>
              </a:ext>
            </a:extLst>
          </p:cNvPr>
          <p:cNvSpPr txBox="1">
            <a:spLocks/>
          </p:cNvSpPr>
          <p:nvPr userDrawn="1"/>
        </p:nvSpPr>
        <p:spPr>
          <a:xfrm>
            <a:off x="4786312" y="452123"/>
            <a:ext cx="2616200" cy="369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baseline="0">
                <a:solidFill>
                  <a:schemeClr val="bg1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/>
                </a:solidFill>
              </a:rPr>
              <a:t>CASE STUDY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D09076F-6BAC-7E7A-3C51-6A61BC4F3392}"/>
              </a:ext>
            </a:extLst>
          </p:cNvPr>
          <p:cNvSpPr txBox="1">
            <a:spLocks/>
          </p:cNvSpPr>
          <p:nvPr userDrawn="1"/>
        </p:nvSpPr>
        <p:spPr>
          <a:xfrm>
            <a:off x="1208868" y="2041323"/>
            <a:ext cx="4887132" cy="355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baseline="0">
                <a:solidFill>
                  <a:schemeClr val="bg1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solidFill>
                  <a:schemeClr val="accent2"/>
                </a:solidFill>
              </a:rPr>
              <a:t>ABOUT the organization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E8C7C8-6B73-B6CC-50DE-58C5E60D42DA}"/>
              </a:ext>
            </a:extLst>
          </p:cNvPr>
          <p:cNvSpPr/>
          <p:nvPr userDrawn="1"/>
        </p:nvSpPr>
        <p:spPr>
          <a:xfrm>
            <a:off x="956468" y="1943100"/>
            <a:ext cx="10275888" cy="1485900"/>
          </a:xfrm>
          <a:prstGeom prst="rect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C2456080-41EE-6043-1B1C-0E1E78C3A64E}"/>
              </a:ext>
            </a:extLst>
          </p:cNvPr>
          <p:cNvSpPr txBox="1">
            <a:spLocks/>
          </p:cNvSpPr>
          <p:nvPr userDrawn="1"/>
        </p:nvSpPr>
        <p:spPr>
          <a:xfrm>
            <a:off x="1172368" y="3780246"/>
            <a:ext cx="4580732" cy="369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baseline="0">
                <a:solidFill>
                  <a:schemeClr val="bg1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solidFill>
                  <a:schemeClr val="accent2"/>
                </a:solidFill>
              </a:rPr>
              <a:t>WHAT THEY DID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E599418-A8EE-EDD3-2561-E77DD69FDA1B}"/>
              </a:ext>
            </a:extLst>
          </p:cNvPr>
          <p:cNvSpPr/>
          <p:nvPr userDrawn="1"/>
        </p:nvSpPr>
        <p:spPr>
          <a:xfrm>
            <a:off x="956468" y="3682024"/>
            <a:ext cx="5029200" cy="2309569"/>
          </a:xfrm>
          <a:prstGeom prst="rect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E11F1C04-E0B1-0885-D4BA-F9B558C698BF}"/>
              </a:ext>
            </a:extLst>
          </p:cNvPr>
          <p:cNvSpPr txBox="1">
            <a:spLocks/>
          </p:cNvSpPr>
          <p:nvPr userDrawn="1"/>
        </p:nvSpPr>
        <p:spPr>
          <a:xfrm>
            <a:off x="6386508" y="3780246"/>
            <a:ext cx="4633123" cy="369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all" baseline="0">
                <a:solidFill>
                  <a:schemeClr val="bg1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>
                <a:solidFill>
                  <a:schemeClr val="accent2"/>
                </a:solidFill>
              </a:rPr>
              <a:t>WHAT THEY LEARNED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FF7BD8-2507-5829-EDD5-B206CA5C9D73}"/>
              </a:ext>
            </a:extLst>
          </p:cNvPr>
          <p:cNvSpPr/>
          <p:nvPr userDrawn="1"/>
        </p:nvSpPr>
        <p:spPr>
          <a:xfrm>
            <a:off x="6223000" y="3682024"/>
            <a:ext cx="5009356" cy="2309569"/>
          </a:xfrm>
          <a:prstGeom prst="rect">
            <a:avLst/>
          </a:prstGeom>
          <a:noFill/>
          <a:ln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98ACA9B-0528-066D-8E0F-69B8FE7AEE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08868" y="2508871"/>
            <a:ext cx="9810764" cy="69152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457177" indent="0">
              <a:buNone/>
              <a:defRPr/>
            </a:lvl2pPr>
            <a:lvl3pPr marL="914354" indent="0">
              <a:buNone/>
              <a:defRPr/>
            </a:lvl3pPr>
            <a:lvl4pPr marL="1371531" indent="0">
              <a:buNone/>
              <a:defRPr/>
            </a:lvl4pPr>
            <a:lvl5pPr marL="1828708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5298AD34-B0CB-58CA-2C97-8F2084FAA9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08868" y="4305430"/>
            <a:ext cx="4544232" cy="1231770"/>
          </a:xfrm>
        </p:spPr>
        <p:txBody>
          <a:bodyPr>
            <a:normAutofit/>
          </a:bodyPr>
          <a:lstStyle>
            <a:lvl1pPr marL="342900" indent="-342900">
              <a:buFont typeface="System Font Regular"/>
              <a:buChar char="+"/>
              <a:defRPr sz="1700"/>
            </a:lvl1pPr>
            <a:lvl2pPr marL="457177" indent="0">
              <a:buNone/>
              <a:defRPr/>
            </a:lvl2pPr>
            <a:lvl3pPr marL="914354" indent="0">
              <a:buNone/>
              <a:defRPr/>
            </a:lvl3pPr>
            <a:lvl4pPr marL="1371531" indent="0">
              <a:buNone/>
              <a:defRPr/>
            </a:lvl4pPr>
            <a:lvl5pPr marL="1828708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9">
            <a:extLst>
              <a:ext uri="{FF2B5EF4-FFF2-40B4-BE49-F238E27FC236}">
                <a16:creationId xmlns:a16="http://schemas.microsoft.com/office/drawing/2014/main" id="{50E9FF19-2811-5BE7-88AD-F75000BC07F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5399" y="4305430"/>
            <a:ext cx="4544232" cy="1231770"/>
          </a:xfrm>
        </p:spPr>
        <p:txBody>
          <a:bodyPr>
            <a:normAutofit/>
          </a:bodyPr>
          <a:lstStyle>
            <a:lvl1pPr marL="342900" indent="-342900">
              <a:buFont typeface="System Font Regular"/>
              <a:buChar char="+"/>
              <a:defRPr sz="1700"/>
            </a:lvl1pPr>
            <a:lvl2pPr marL="457177" indent="0">
              <a:buNone/>
              <a:defRPr/>
            </a:lvl2pPr>
            <a:lvl3pPr marL="914354" indent="0">
              <a:buNone/>
              <a:defRPr/>
            </a:lvl3pPr>
            <a:lvl4pPr marL="1371531" indent="0">
              <a:buNone/>
              <a:defRPr/>
            </a:lvl4pPr>
            <a:lvl5pPr marL="1828708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8516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07A76E-C935-6EC1-E43E-4994923575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66850" y="1409095"/>
            <a:ext cx="9258300" cy="315436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lang="en-US" sz="3600" i="1" kern="1200" dirty="0" smtClean="0">
                <a:solidFill>
                  <a:schemeClr val="dk1"/>
                </a:solidFill>
                <a:latin typeface="Montserrat Light" pitchFamily="2" charset="77"/>
                <a:ea typeface="Montserrat"/>
                <a:cs typeface="Montserrat"/>
              </a:defRPr>
            </a:lvl1pPr>
            <a:lvl2pPr marL="457177" indent="0">
              <a:buNone/>
              <a:defRPr lang="en-US" sz="3600" i="1" kern="1200" dirty="0" smtClean="0">
                <a:solidFill>
                  <a:schemeClr val="dk1"/>
                </a:solidFill>
                <a:latin typeface="Montserrat Light" pitchFamily="2" charset="77"/>
                <a:ea typeface="Montserrat"/>
                <a:cs typeface="Montserrat"/>
              </a:defRPr>
            </a:lvl2pPr>
            <a:lvl3pPr marL="914354" indent="0">
              <a:buNone/>
              <a:defRPr lang="en-US" sz="3600" i="1" kern="1200" dirty="0" smtClean="0">
                <a:solidFill>
                  <a:schemeClr val="dk1"/>
                </a:solidFill>
                <a:latin typeface="Montserrat Light" pitchFamily="2" charset="77"/>
                <a:ea typeface="Montserrat"/>
                <a:cs typeface="Montserrat"/>
              </a:defRPr>
            </a:lvl3pPr>
            <a:lvl4pPr marL="1371531" indent="0">
              <a:buNone/>
              <a:defRPr lang="en-US" sz="3600" i="1" kern="1200" dirty="0" smtClean="0">
                <a:solidFill>
                  <a:schemeClr val="dk1"/>
                </a:solidFill>
                <a:latin typeface="Montserrat Light" pitchFamily="2" charset="77"/>
                <a:ea typeface="Montserrat"/>
                <a:cs typeface="Montserrat"/>
              </a:defRPr>
            </a:lvl4pPr>
            <a:lvl5pPr marL="1828708" indent="0">
              <a:buNone/>
              <a:defRPr lang="en-US" sz="3600" i="1" kern="1200" dirty="0">
                <a:solidFill>
                  <a:schemeClr val="dk1"/>
                </a:solidFill>
                <a:latin typeface="Montserrat Light" pitchFamily="2" charset="77"/>
                <a:ea typeface="Montserrat"/>
                <a:cs typeface="Montserra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85E7C96-654D-F5D7-F8FA-B0A671BB57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66850" y="4860736"/>
            <a:ext cx="9258300" cy="515937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b="1" kern="1200" dirty="0" smtClean="0">
                <a:solidFill>
                  <a:schemeClr val="accent1"/>
                </a:solidFill>
                <a:latin typeface="Montserrat"/>
                <a:ea typeface="Montserrat"/>
                <a:cs typeface="Montserrat"/>
              </a:defRPr>
            </a:lvl1pPr>
            <a:lvl2pPr marL="457177" indent="0">
              <a:buNone/>
              <a:defRPr/>
            </a:lvl2pPr>
            <a:lvl3pPr marL="914354" indent="0">
              <a:buNone/>
              <a:defRPr/>
            </a:lvl3pPr>
            <a:lvl4pPr marL="1371531" indent="0">
              <a:buNone/>
              <a:defRPr/>
            </a:lvl4pPr>
            <a:lvl5pPr marL="1828708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217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FE9CE0-94FE-D5ED-0B43-E53E99271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7801"/>
            <a:ext cx="10515600" cy="658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B3B264-C23B-0927-59A9-CC312E32C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46050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B3511B-85F8-0309-5405-33013CF1D474}"/>
              </a:ext>
            </a:extLst>
          </p:cNvPr>
          <p:cNvSpPr txBox="1"/>
          <p:nvPr userDrawn="1"/>
        </p:nvSpPr>
        <p:spPr>
          <a:xfrm>
            <a:off x="23095147" y="12831391"/>
            <a:ext cx="778023" cy="461628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pPr algn="ctr"/>
              <a:t>‹#›</a:t>
            </a:fld>
            <a:r>
              <a:rPr lang="id-ID" sz="1800" b="0" i="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1075EEA-4EDC-B3E4-4196-3F3225904CF2}"/>
              </a:ext>
            </a:extLst>
          </p:cNvPr>
          <p:cNvSpPr/>
          <p:nvPr userDrawn="1"/>
        </p:nvSpPr>
        <p:spPr>
          <a:xfrm rot="16200000">
            <a:off x="11693539" y="6373623"/>
            <a:ext cx="207114" cy="208190"/>
          </a:xfrm>
          <a:prstGeom prst="ellipse">
            <a:avLst/>
          </a:prstGeom>
          <a:solidFill>
            <a:srgbClr val="F36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Montserrat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64B637-25F8-97A2-7098-03551EBBBF14}"/>
              </a:ext>
            </a:extLst>
          </p:cNvPr>
          <p:cNvSpPr txBox="1"/>
          <p:nvPr userDrawn="1"/>
        </p:nvSpPr>
        <p:spPr>
          <a:xfrm>
            <a:off x="11374697" y="6315658"/>
            <a:ext cx="844798" cy="323129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900" b="0" i="0" smtClean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pPr algn="ctr"/>
              <a:t>‹#›</a:t>
            </a:fld>
            <a:r>
              <a:rPr lang="id-ID" sz="900" b="0" i="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92557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50" r:id="rId3"/>
    <p:sldLayoutId id="2147483662" r:id="rId4"/>
    <p:sldLayoutId id="2147483651" r:id="rId5"/>
    <p:sldLayoutId id="2147483660" r:id="rId6"/>
    <p:sldLayoutId id="2147483661" r:id="rId7"/>
    <p:sldLayoutId id="2147483667" r:id="rId8"/>
    <p:sldLayoutId id="2147483668" r:id="rId9"/>
    <p:sldLayoutId id="2147483653" r:id="rId10"/>
    <p:sldLayoutId id="2147483654" r:id="rId11"/>
    <p:sldLayoutId id="2147483663" r:id="rId12"/>
    <p:sldLayoutId id="2147483669" r:id="rId13"/>
  </p:sldLayoutIdLst>
  <p:txStyles>
    <p:titleStyle>
      <a:lvl1pPr algn="ctr" defTabSz="914354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Clr>
          <a:schemeClr val="accent2"/>
        </a:buClr>
        <a:buFont typeface="System Font Regular"/>
        <a:buChar char="+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chemeClr val="accent2"/>
        </a:buClr>
        <a:buFont typeface="System Font Regular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4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chemeClr val="accent2"/>
        </a:buClr>
        <a:buFont typeface="System Font Regular"/>
        <a:buChar char="+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chemeClr val="accent2"/>
        </a:buClr>
        <a:buFont typeface="System Font Regular"/>
        <a:buChar char="+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9" algn="l" defTabSz="914354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chemeClr val="accent2"/>
        </a:buClr>
        <a:buFont typeface="System Font Regular"/>
        <a:buChar char="+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1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1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cf.org/wp-content/uploads/2021/09/AdvancingCAsCHWPWorkforceInMediCal.pdf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cf.org/wp-content/uploads/2021/09/AdvancingCAsCHWPWorkforceInMediCal.pdf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cf.org/wp-content/uploads/2021/09/AdvancingCAsCHWPWorkforceInMediCal.pdf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cf.org/wp-content/uploads/2021/09/AdvancingCAsCHWPWorkforceInMediCal.pdf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lsolnec.org/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anmanuelgatewaycollege.llu.edu/certificate-programs/community-health-worker-promotores-academ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cf.org/wp-content/uploads/2021/09/AdvancingCAsCHWPWorkforceInMediCal.pdf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cf.org/publication/understanding-californias-community-health-worker-promotor-workforce-chw-p-training-programs/" TargetMode="External"/><Relationship Id="rId2" Type="http://schemas.openxmlformats.org/officeDocument/2006/relationships/hyperlink" Target="https://www.chcf.org/wp-content/uploads/2023/02/UnderstandingCHWPWorkforce.pdf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hcf.org/wp-content/uploads/2021/02/RoleCHWsCommunityConnect.pdf" TargetMode="External"/><Relationship Id="rId3" Type="http://schemas.openxmlformats.org/officeDocument/2006/relationships/hyperlink" Target="https://www.youtube.com/channel/UCKSB1-LQsSfsRp24Q9W2Jlw/featured" TargetMode="External"/><Relationship Id="rId7" Type="http://schemas.openxmlformats.org/officeDocument/2006/relationships/hyperlink" Target="https://www.chcf.org/wp-content/uploads/2021/04/CHCNetworkCareNeighborhoodCHWTrainingChecklist.pdf" TargetMode="External"/><Relationship Id="rId2" Type="http://schemas.openxmlformats.org/officeDocument/2006/relationships/hyperlink" Target="https://sites.google.com/view/chw-training-guide/?pli=1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cdc.gov/chronicdisease/center/community-health-worker-resources.html" TargetMode="External"/><Relationship Id="rId5" Type="http://schemas.openxmlformats.org/officeDocument/2006/relationships/hyperlink" Target="https://www.chcf.org/wp-content/uploads/2021/02/ProgramDescriptionCHWCoreCompetencyProgramWERC.pdf" TargetMode="External"/><Relationship Id="rId4" Type="http://schemas.openxmlformats.org/officeDocument/2006/relationships/hyperlink" Target="https://healthleadsusa.org/resources/the-emk-community-health-worker-orientation-toolkit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hyperlink" Target="https://www.chcf.org/wp-content/uploads/2021/10/CHWPsInCalAIMsTrainingSupportingResources.pdf" TargetMode="External"/><Relationship Id="rId4" Type="http://schemas.openxmlformats.org/officeDocument/2006/relationships/hyperlink" Target="https://www.chcf.org/resource-center/advancing-californias-community-health-worker-promotor-workforce-medi-cal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s://www.chcf.org/wp-content/uploads/2022/11/UnderstandingCHWPWorkforceSurveyCHWPs.pdf" TargetMode="External"/><Relationship Id="rId1" Type="http://schemas.openxmlformats.org/officeDocument/2006/relationships/slideLayout" Target="../slideLayouts/slideLayout10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3project.org/_files/ugd/7ec423_cb744c7b87284c75af7318614061c8ec.pdf" TargetMode="External"/><Relationship Id="rId2" Type="http://schemas.openxmlformats.org/officeDocument/2006/relationships/hyperlink" Target="https://www.chcf.org/wp-content/uploads/2021/09/AdvancingCAsCHWPWorkforceInMediCal.pdf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cf.org/wp-content/uploads/2021/09/AdvancingCAsCHWPWorkforceInMediCal.pdf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cf.org/wp-content/uploads/2021/09/AdvancingCAsCHWPWorkforceInMediCal.pdf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cf.org/wp-content/uploads/2021/09/AdvancingCAsCHWPWorkforceInMediCal.pdf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cf.org/wp-content/uploads/2021/09/AdvancingCAsCHWPWorkforceInMediCal.pdf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sitting together&#10;&#10;Description automatically generated with low confidence">
            <a:extLst>
              <a:ext uri="{FF2B5EF4-FFF2-40B4-BE49-F238E27FC236}">
                <a16:creationId xmlns:a16="http://schemas.microsoft.com/office/drawing/2014/main" id="{E21D1CF8-7299-684B-A61B-97C4B4DAAF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8" y="-1"/>
            <a:ext cx="12188825" cy="473593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F86CA69-8201-A140-A5A6-76C836886CE7}"/>
              </a:ext>
            </a:extLst>
          </p:cNvPr>
          <p:cNvSpPr/>
          <p:nvPr/>
        </p:nvSpPr>
        <p:spPr>
          <a:xfrm>
            <a:off x="1587" y="15630"/>
            <a:ext cx="12188825" cy="4782333"/>
          </a:xfrm>
          <a:prstGeom prst="rect">
            <a:avLst/>
          </a:prstGeom>
          <a:solidFill>
            <a:srgbClr val="0F2C4E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661DE0-0F4D-D94A-AD5D-A065C73B12B5}"/>
              </a:ext>
            </a:extLst>
          </p:cNvPr>
          <p:cNvSpPr txBox="1"/>
          <p:nvPr/>
        </p:nvSpPr>
        <p:spPr>
          <a:xfrm>
            <a:off x="546847" y="1836726"/>
            <a:ext cx="11098306" cy="2369880"/>
          </a:xfrm>
          <a:prstGeom prst="rect">
            <a:avLst/>
          </a:prstGeom>
          <a:noFill/>
        </p:spPr>
        <p:txBody>
          <a:bodyPr wrap="square" lIns="45720" tIns="22860" rIns="45720" bIns="22860" rtlCol="0" anchor="t">
            <a:spAutoFit/>
          </a:bodyPr>
          <a:lstStyle/>
          <a:p>
            <a:pPr algn="ctr"/>
            <a:r>
              <a:rPr lang="en-US" sz="4800" b="1" cap="all" dirty="0">
                <a:solidFill>
                  <a:schemeClr val="accent2"/>
                </a:solidFill>
                <a:latin typeface="Montserrat" pitchFamily="2" charset="77"/>
                <a:ea typeface="Montserrat" charset="0"/>
                <a:cs typeface="Montserrat" charset="0"/>
              </a:rPr>
              <a:t>Training for CHw/p/R</a:t>
            </a:r>
            <a:r>
              <a:rPr lang="en-US" sz="4800" b="1" dirty="0">
                <a:solidFill>
                  <a:schemeClr val="accent2"/>
                </a:solidFill>
                <a:latin typeface="Montserrat" pitchFamily="2" charset="77"/>
                <a:ea typeface="Montserrat" charset="0"/>
                <a:cs typeface="Montserrat" charset="0"/>
              </a:rPr>
              <a:t>s</a:t>
            </a:r>
          </a:p>
          <a:p>
            <a:pPr algn="ctr"/>
            <a:endParaRPr lang="en-US" sz="4800" b="1" dirty="0">
              <a:solidFill>
                <a:schemeClr val="accent2"/>
              </a:solidFill>
              <a:latin typeface="Montserrat" pitchFamily="2" charset="77"/>
              <a:ea typeface="Montserrat" charset="0"/>
              <a:cs typeface="Montserrat" charset="0"/>
            </a:endParaRPr>
          </a:p>
          <a:p>
            <a:pPr algn="ctr"/>
            <a:endParaRPr lang="en-US" sz="2750" dirty="0">
              <a:solidFill>
                <a:schemeClr val="bg1"/>
              </a:solidFill>
              <a:latin typeface="Montserrat Light" pitchFamily="2" charset="77"/>
              <a:ea typeface="Montserrat" charset="0"/>
              <a:cs typeface="Montserrat" charset="0"/>
            </a:endParaRPr>
          </a:p>
          <a:p>
            <a:pPr algn="ctr"/>
            <a:endParaRPr lang="en-US" sz="2750" cap="all" dirty="0">
              <a:solidFill>
                <a:schemeClr val="bg1"/>
              </a:solidFill>
              <a:latin typeface="Montserrat Light" pitchFamily="2" charset="77"/>
              <a:ea typeface="Montserrat" charset="0"/>
              <a:cs typeface="Montserrat" charset="0"/>
            </a:endParaRPr>
          </a:p>
        </p:txBody>
      </p:sp>
      <p:pic>
        <p:nvPicPr>
          <p:cNvPr id="3" name="Picture 2" descr="Jobs @ CHCF - California Health Care Foundation">
            <a:extLst>
              <a:ext uri="{FF2B5EF4-FFF2-40B4-BE49-F238E27FC236}">
                <a16:creationId xmlns:a16="http://schemas.microsoft.com/office/drawing/2014/main" id="{206C5A2A-305A-6B31-4B56-FBF7140EB2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9277" y="5048514"/>
            <a:ext cx="2941153" cy="141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877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CHW/P/R Training: Additional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364379"/>
            <a:ext cx="10515600" cy="5032034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</a:pPr>
            <a:r>
              <a:rPr lang="en-US" dirty="0"/>
              <a:t>Numerous other topics may be appropriate for more specialized training or employer training. Potential topics include: </a:t>
            </a:r>
          </a:p>
          <a:p>
            <a:pPr lvl="1"/>
            <a:r>
              <a:rPr lang="en-US" dirty="0"/>
              <a:t>Research techniques</a:t>
            </a:r>
          </a:p>
          <a:p>
            <a:pPr lvl="1"/>
            <a:r>
              <a:rPr lang="en-US" dirty="0"/>
              <a:t>Collaborating to develop care plans</a:t>
            </a:r>
          </a:p>
          <a:p>
            <a:pPr lvl="1"/>
            <a:r>
              <a:rPr lang="en-US" dirty="0"/>
              <a:t>Understanding specific chronic conditions</a:t>
            </a:r>
          </a:p>
          <a:p>
            <a:pPr lvl="1"/>
            <a:r>
              <a:rPr lang="en-US" dirty="0"/>
              <a:t>Using technology and social media platforms</a:t>
            </a:r>
          </a:p>
          <a:p>
            <a:pPr lvl="1"/>
            <a:r>
              <a:rPr lang="en-US" dirty="0"/>
              <a:t>Mapping community-based resources</a:t>
            </a:r>
          </a:p>
          <a:p>
            <a:pPr lvl="1"/>
            <a:r>
              <a:rPr lang="en-US" dirty="0"/>
              <a:t>Community-based advocacy</a:t>
            </a:r>
          </a:p>
          <a:p>
            <a:pPr lvl="1"/>
            <a:r>
              <a:rPr lang="en-US" dirty="0"/>
              <a:t>Using member data to help impact better outcomes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E72A2A-A367-A97E-9734-C6038964D90D}"/>
              </a:ext>
            </a:extLst>
          </p:cNvPr>
          <p:cNvSpPr txBox="1"/>
          <p:nvPr/>
        </p:nvSpPr>
        <p:spPr>
          <a:xfrm>
            <a:off x="918639" y="6190462"/>
            <a:ext cx="951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Center for Health Care Strategies, </a:t>
            </a:r>
            <a:r>
              <a:rPr lang="en-US" sz="1000" i="1" dirty="0">
                <a:hlinkClick r:id="rId2"/>
              </a:rPr>
              <a:t>Advancing California’s Community Health Worker &amp; Promotor Workforce in Medi-Cal</a:t>
            </a:r>
            <a:r>
              <a:rPr lang="en-US" sz="1000" dirty="0"/>
              <a:t>, California Health Care Foundation, October 2021, 47-48.</a:t>
            </a:r>
          </a:p>
        </p:txBody>
      </p:sp>
    </p:spTree>
    <p:extLst>
      <p:ext uri="{BB962C8B-B14F-4D97-AF65-F5344CB8AC3E}">
        <p14:creationId xmlns:p14="http://schemas.microsoft.com/office/powerpoint/2010/main" val="234613726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Training For Specialized Programs:</a:t>
            </a:r>
            <a:br>
              <a:rPr lang="en-US" dirty="0"/>
            </a:br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0693"/>
            <a:ext cx="10735181" cy="503203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b="1" dirty="0"/>
              <a:t>The following are examples of learning objectives and topics tailored to the skills required for distinct program and population needs. </a:t>
            </a:r>
          </a:p>
          <a:p>
            <a:r>
              <a:rPr lang="en-US" dirty="0"/>
              <a:t>Programs specific to serving Medi-Cal members:</a:t>
            </a:r>
          </a:p>
          <a:p>
            <a:pPr lvl="1"/>
            <a:r>
              <a:rPr lang="en-US" dirty="0"/>
              <a:t>Foundational knowledge about Medi-Cal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Understanding of the health plan(s) they work with (e.g., provider network, data collection, billing requirements)  </a:t>
            </a:r>
          </a:p>
          <a:p>
            <a:r>
              <a:rPr lang="en-US" dirty="0"/>
              <a:t>Behavioral health training elements:</a:t>
            </a:r>
          </a:p>
          <a:p>
            <a:pPr lvl="1"/>
            <a:r>
              <a:rPr lang="en-US" dirty="0"/>
              <a:t>Overview of behavioral health conditions </a:t>
            </a:r>
          </a:p>
          <a:p>
            <a:pPr lvl="1"/>
            <a:r>
              <a:rPr lang="en-US" dirty="0"/>
              <a:t>Use of screening tools </a:t>
            </a:r>
          </a:p>
          <a:p>
            <a:pPr lvl="1"/>
            <a:r>
              <a:rPr lang="en-US" dirty="0"/>
              <a:t>Skills for collaborating with behavioral health clinicians</a:t>
            </a:r>
          </a:p>
          <a:p>
            <a:pPr lvl="1"/>
            <a:r>
              <a:rPr lang="en-US" dirty="0"/>
              <a:t>Training in activity planning (an evidence-based treatment of depression)</a:t>
            </a:r>
          </a:p>
          <a:p>
            <a:pPr lvl="1"/>
            <a:r>
              <a:rPr lang="en-US" dirty="0"/>
              <a:t>Strategies to combat stigma</a:t>
            </a:r>
          </a:p>
          <a:p>
            <a:r>
              <a:rPr lang="en-US" dirty="0"/>
              <a:t>Youth in foster care and their families</a:t>
            </a:r>
          </a:p>
          <a:p>
            <a:pPr lvl="1"/>
            <a:r>
              <a:rPr lang="en-US" dirty="0"/>
              <a:t>Connecting with hard-to-reach members and conducting in-person outreach</a:t>
            </a:r>
          </a:p>
          <a:p>
            <a:pPr lvl="1"/>
            <a:r>
              <a:rPr lang="en-US" dirty="0"/>
              <a:t>Contributing to and supporting a person-centered care plan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Working with members to identify and build on their resiliencies and potential family or community supports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6C858F-88AC-F377-2277-468570FA9060}"/>
              </a:ext>
            </a:extLst>
          </p:cNvPr>
          <p:cNvSpPr txBox="1"/>
          <p:nvPr/>
        </p:nvSpPr>
        <p:spPr>
          <a:xfrm>
            <a:off x="918639" y="6287675"/>
            <a:ext cx="951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Center for Health Care Strategies, </a:t>
            </a:r>
            <a:r>
              <a:rPr lang="en-US" sz="1000" i="1" dirty="0">
                <a:hlinkClick r:id="rId2"/>
              </a:rPr>
              <a:t>Advancing California’s Community Health Worker &amp; Promotor Workforce in Medi-Cal</a:t>
            </a:r>
            <a:r>
              <a:rPr lang="en-US" sz="1000" dirty="0"/>
              <a:t>, California Health Care Foundation, October 2021, 48-50.</a:t>
            </a:r>
          </a:p>
        </p:txBody>
      </p:sp>
    </p:spTree>
    <p:extLst>
      <p:ext uri="{BB962C8B-B14F-4D97-AF65-F5344CB8AC3E}">
        <p14:creationId xmlns:p14="http://schemas.microsoft.com/office/powerpoint/2010/main" val="213330412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Training on organizational processes</a:t>
            </a:r>
            <a:br>
              <a:rPr lang="en-US" dirty="0"/>
            </a:br>
            <a:r>
              <a:rPr lang="en-US" dirty="0"/>
              <a:t>and workflows: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364379"/>
            <a:ext cx="10515600" cy="5032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Employers will often directly provide this training since it is specific to the role and setting for which they are hiring. </a:t>
            </a:r>
          </a:p>
          <a:p>
            <a:pPr>
              <a:lnSpc>
                <a:spcPct val="100000"/>
              </a:lnSpc>
            </a:pPr>
            <a:r>
              <a:rPr lang="en-US" dirty="0"/>
              <a:t>Often, organizational training for CHW/P/Rs is the same or similar to that given to other people who join the organization. Special consideration should be given to ensuring that CHW/P/R training responds to CHW/P/R learning needs. </a:t>
            </a:r>
          </a:p>
          <a:p>
            <a:pPr>
              <a:lnSpc>
                <a:spcPct val="100000"/>
              </a:lnSpc>
            </a:pPr>
            <a:r>
              <a:rPr lang="en-US" dirty="0"/>
              <a:t>On-the-job mentorship by existing CHW/P/Rs to support new CHW/P/Rs in understanding best practices should be offered. </a:t>
            </a:r>
          </a:p>
          <a:p>
            <a:pPr>
              <a:lnSpc>
                <a:spcPct val="100000"/>
              </a:lnSpc>
            </a:pPr>
            <a:r>
              <a:rPr lang="en-US" dirty="0"/>
              <a:t>Refresher training should be offered when organizational practices are adjusted. </a:t>
            </a:r>
          </a:p>
          <a:p>
            <a:pPr>
              <a:lnSpc>
                <a:spcPct val="100000"/>
              </a:lnSpc>
            </a:pPr>
            <a:r>
              <a:rPr lang="en-US" dirty="0"/>
              <a:t>Special consideration should be given to CHW/P/Rs who are employed by a sub-contracted entity to ensure they are trained on contract requirements.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D0207F-F291-7A3B-3586-301D79623E75}"/>
              </a:ext>
            </a:extLst>
          </p:cNvPr>
          <p:cNvSpPr txBox="1"/>
          <p:nvPr/>
        </p:nvSpPr>
        <p:spPr>
          <a:xfrm>
            <a:off x="918639" y="6053859"/>
            <a:ext cx="951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Center for Health Care Strategies, </a:t>
            </a:r>
            <a:r>
              <a:rPr lang="en-US" sz="1000" i="1" dirty="0">
                <a:hlinkClick r:id="rId2"/>
              </a:rPr>
              <a:t>Advancing California’s Community Health Worker &amp; Promotor Workforce in Medi-Cal</a:t>
            </a:r>
            <a:r>
              <a:rPr lang="en-US" sz="1000" dirty="0"/>
              <a:t>, California Health Care Foundation, October 2021, 50.</a:t>
            </a:r>
          </a:p>
        </p:txBody>
      </p:sp>
    </p:spTree>
    <p:extLst>
      <p:ext uri="{BB962C8B-B14F-4D97-AF65-F5344CB8AC3E}">
        <p14:creationId xmlns:p14="http://schemas.microsoft.com/office/powerpoint/2010/main" val="327450788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Training on organizational processes</a:t>
            </a:r>
            <a:br>
              <a:rPr lang="en-US" dirty="0"/>
            </a:br>
            <a:r>
              <a:rPr lang="en-US" dirty="0"/>
              <a:t>and workflows: potential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364379"/>
            <a:ext cx="10515600" cy="5032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Interdisciplinary team roles within organizations, including communications protocols for sharing member information</a:t>
            </a:r>
          </a:p>
          <a:p>
            <a:r>
              <a:rPr lang="en-US" dirty="0"/>
              <a:t>Referral landscapes for client services </a:t>
            </a:r>
          </a:p>
          <a:p>
            <a:r>
              <a:rPr lang="en-US" dirty="0"/>
              <a:t>Services provided by the organization and its partners</a:t>
            </a:r>
          </a:p>
          <a:p>
            <a:r>
              <a:rPr lang="en-US" dirty="0"/>
              <a:t>Workflows among team members and between other teams or departments </a:t>
            </a:r>
          </a:p>
          <a:p>
            <a:r>
              <a:rPr lang="en-US" dirty="0"/>
              <a:t>Technologies used </a:t>
            </a:r>
          </a:p>
          <a:p>
            <a:r>
              <a:rPr lang="en-US" dirty="0"/>
              <a:t>Organizational data-collection requirements </a:t>
            </a:r>
          </a:p>
          <a:p>
            <a:r>
              <a:rPr lang="en-US" dirty="0"/>
              <a:t>Organizational safety protocols</a:t>
            </a:r>
          </a:p>
          <a:p>
            <a:pPr>
              <a:lnSpc>
                <a:spcPct val="100000"/>
              </a:lnSpc>
            </a:pPr>
            <a:r>
              <a:rPr lang="en-US" dirty="0"/>
              <a:t>Relevant policies and protocols, including HIPAA compliance and human resources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1B3D48-23F8-2C5B-50BB-3EA9568194DC}"/>
              </a:ext>
            </a:extLst>
          </p:cNvPr>
          <p:cNvSpPr txBox="1"/>
          <p:nvPr/>
        </p:nvSpPr>
        <p:spPr>
          <a:xfrm>
            <a:off x="918639" y="6058969"/>
            <a:ext cx="951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Center for Health Care Strategies, </a:t>
            </a:r>
            <a:r>
              <a:rPr lang="en-US" sz="1000" i="1" dirty="0">
                <a:hlinkClick r:id="rId2"/>
              </a:rPr>
              <a:t>Advancing California’s Community Health Worker &amp; Promotor Workforce in Medi-Cal</a:t>
            </a:r>
            <a:r>
              <a:rPr lang="en-US" sz="1000" dirty="0"/>
              <a:t>, California Health Care Foundation, October 2021, 50.</a:t>
            </a:r>
          </a:p>
        </p:txBody>
      </p:sp>
    </p:spTree>
    <p:extLst>
      <p:ext uri="{BB962C8B-B14F-4D97-AF65-F5344CB8AC3E}">
        <p14:creationId xmlns:p14="http://schemas.microsoft.com/office/powerpoint/2010/main" val="1211318053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DB244-9297-5793-09F6-272039688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El Sol Neighborhood Educational Center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843CB5-DC8A-B369-817D-6AA700294A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El Sol</a:t>
            </a:r>
            <a:r>
              <a:rPr lang="en-US" dirty="0"/>
              <a:t> is a leading agency focused on identifying, training, deploying, and supporting CHW/P/Rs in the Inland Empire.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AE0990-E9B4-CBA3-45BE-F2BD3BAD5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48812" y="4145797"/>
            <a:ext cx="4701798" cy="168448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dirty="0"/>
              <a:t>Engaged CHW/P/Rs in the development, delivery, practice, and evaluation of training materials to ensure relevance during the transformative learning process 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dirty="0"/>
              <a:t>Incorporated CHW/P/R feedback from evaluations into future curriculum development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dirty="0"/>
              <a:t>Planned to regularly update past trainings based on current needs, emerging best practices, or new evidence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9D4AE-91B9-2E5D-A007-02EB533620B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425985" y="4145797"/>
            <a:ext cx="4701798" cy="15498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1700" dirty="0"/>
              <a:t>Developed over 200 training modules, which are mapped against CHW/P/R core and sub-core competencies, including specialized skills 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1700" dirty="0"/>
              <a:t>Trained more than 280 CHW/Ps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1700" dirty="0"/>
              <a:t>Now provides </a:t>
            </a:r>
            <a:r>
              <a:rPr lang="en-US" sz="1700" dirty="0">
                <a:hlinkClick r:id="rId2"/>
              </a:rPr>
              <a:t>training assistance and resources</a:t>
            </a:r>
            <a:r>
              <a:rPr lang="en-US" sz="1700" dirty="0"/>
              <a:t> to other community organizations using their extensive curriculum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20643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DB244-9297-5793-09F6-272039688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Partnering for training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843CB5-DC8A-B369-817D-6AA700294A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Inland Empire Health Plan partnered with Loma Linda University San Manuel Gateway College </a:t>
            </a:r>
            <a:r>
              <a:rPr lang="en-US" dirty="0">
                <a:hlinkClick r:id="rId3"/>
              </a:rPr>
              <a:t>CHW/Promotores Academy</a:t>
            </a:r>
            <a:r>
              <a:rPr lang="en-US" dirty="0"/>
              <a:t> to develop a CHW/P/R training program.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AE0990-E9B4-CBA3-45BE-F2BD3BAD5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48812" y="4106721"/>
            <a:ext cx="4701798" cy="1780437"/>
          </a:xfrm>
        </p:spPr>
        <p:txBody>
          <a:bodyPr>
            <a:noAutofit/>
          </a:bodyPr>
          <a:lstStyle/>
          <a:p>
            <a:pPr marL="342900" lvl="2" indent="-342900">
              <a:lnSpc>
                <a:spcPct val="80000"/>
              </a:lnSpc>
              <a:spcBef>
                <a:spcPts val="400"/>
              </a:spcBef>
              <a:buFont typeface="System Font Regular"/>
              <a:buChar char="+"/>
            </a:pPr>
            <a:r>
              <a:rPr lang="en-US" sz="1200" dirty="0"/>
              <a:t>Nine-week intensive training for CHW/Ps </a:t>
            </a:r>
          </a:p>
          <a:p>
            <a:pPr marL="342900" lvl="2" indent="-342900">
              <a:lnSpc>
                <a:spcPct val="80000"/>
              </a:lnSpc>
              <a:spcBef>
                <a:spcPts val="400"/>
              </a:spcBef>
              <a:buFont typeface="System Font Regular"/>
              <a:buChar char="+"/>
            </a:pPr>
            <a:r>
              <a:rPr lang="en-US" sz="1200" dirty="0"/>
              <a:t>Start-up funding for community-based care-management entities to pay full CHW/P/R salaries during training </a:t>
            </a:r>
          </a:p>
          <a:p>
            <a:pPr marL="342900" lvl="2" indent="-342900">
              <a:lnSpc>
                <a:spcPct val="80000"/>
              </a:lnSpc>
              <a:spcBef>
                <a:spcPts val="400"/>
              </a:spcBef>
              <a:buFont typeface="System Font Regular"/>
              <a:buChar char="+"/>
            </a:pPr>
            <a:r>
              <a:rPr lang="en-US" sz="1200" dirty="0"/>
              <a:t>Ongoing continuing education training for all employed CHW/P/Rs</a:t>
            </a:r>
          </a:p>
          <a:p>
            <a:pPr marL="342900" lvl="2" indent="-342900">
              <a:lnSpc>
                <a:spcPct val="80000"/>
              </a:lnSpc>
              <a:spcBef>
                <a:spcPts val="400"/>
              </a:spcBef>
              <a:buFont typeface="System Font Regular"/>
              <a:buChar char="+"/>
            </a:pPr>
            <a:r>
              <a:rPr lang="en-US" sz="1200" dirty="0"/>
              <a:t>Organizational readiness training to support supervisors and organizational staff in integrating CHW/P/Rs</a:t>
            </a:r>
          </a:p>
          <a:p>
            <a:pPr marL="342900" lvl="2" indent="-342900">
              <a:spcBef>
                <a:spcPts val="400"/>
              </a:spcBef>
              <a:buFont typeface="System Font Regular"/>
              <a:buChar char="+"/>
            </a:pPr>
            <a:endParaRPr lang="en-US" sz="11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9D4AE-91B9-2E5D-A007-02EB533620B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425985" y="4145797"/>
            <a:ext cx="4701798" cy="1549830"/>
          </a:xfrm>
        </p:spPr>
        <p:txBody>
          <a:bodyPr>
            <a:normAutofit/>
          </a:bodyPr>
          <a:lstStyle/>
          <a:p>
            <a:r>
              <a:rPr lang="en-US" sz="1600" dirty="0"/>
              <a:t>More than 120 CHW/P/Rs have been trained for the Health Homes Program and other Inland Empire Health Plan community programs.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74716845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 Studies:</a:t>
            </a:r>
            <a:br>
              <a:rPr lang="en-US" dirty="0"/>
            </a:br>
            <a:r>
              <a:rPr lang="en-US" dirty="0"/>
              <a:t>Training For Specific Populations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180407"/>
            <a:ext cx="10515600" cy="541989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b="1" dirty="0"/>
              <a:t>Transitions Clinic Network (TCN): People with history of incarceration</a:t>
            </a:r>
            <a:r>
              <a:rPr lang="en-US" dirty="0"/>
              <a:t> 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TCN trains health systems and CHW/P/Rs with a history of incarceration to care for chronically ill individuals recently released from incarceration.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TCN created a training self-assessment tool based on the C3 core competencies for CHW/P/Rs to assess their confidence around key skills. 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TCN’s senior CHW/P/Rs lead a 12-week online course for CHW/P/Rs plus ongoing biweekly professional development sessions.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TCN uses a tool to assess CHW/P/R integration over the course of a year.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b="1" dirty="0"/>
              <a:t>Telecare Corporation: People with behavioral health challenges 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Telecare employs more than 1,500 unlicensed professionals in California who work across 49 roles, contributing to member engagement, care planning and coordination, housing stabilization, and health care navigation.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New employees engage in about 70 hours of training (online, with supplemental in-person skills practice) staggered over the first year of employment. 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This training includes 11 hours on chronic disease, 2 hours on co-occurring conditions and recovery, and 5 hours on stage-matched interventions and motivational interviewing strategies.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US" b="1" dirty="0"/>
              <a:t>PATH (People Assisting the Homeless): People experiencing homelessness </a:t>
            </a:r>
            <a:r>
              <a:rPr lang="en-US" dirty="0"/>
              <a:t>(</a:t>
            </a:r>
            <a:r>
              <a:rPr lang="en-US" i="1" dirty="0"/>
              <a:t>not </a:t>
            </a:r>
            <a:r>
              <a:rPr lang="en-US" dirty="0"/>
              <a:t>CalAIM PATH)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PATH is a leading homeless services provider in California that employs a robust, unlicensed professional workforce to serve 26,000 individuals annually.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All staff receive training in subjects relevant to homelessness (e.g., Homeless Management Information System training and mental health first aid). </a:t>
            </a:r>
          </a:p>
          <a:p>
            <a:pPr lvl="1">
              <a:lnSpc>
                <a:spcPct val="100000"/>
              </a:lnSpc>
              <a:spcAft>
                <a:spcPts val="400"/>
              </a:spcAft>
            </a:pPr>
            <a:r>
              <a:rPr lang="en-US" dirty="0"/>
              <a:t>Training is delivered in-person and virtually by staff members. PATH also uses Relias, a training platform that manages curricula and is managed by a designated training specialist.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2B7154-DAB8-EDFB-4D40-D43652FC41C1}"/>
              </a:ext>
            </a:extLst>
          </p:cNvPr>
          <p:cNvSpPr txBox="1"/>
          <p:nvPr/>
        </p:nvSpPr>
        <p:spPr>
          <a:xfrm>
            <a:off x="918639" y="6249798"/>
            <a:ext cx="10435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Center for Health Care Strategies, </a:t>
            </a:r>
            <a:r>
              <a:rPr lang="en-US" sz="1000" i="1" dirty="0">
                <a:hlinkClick r:id="rId2"/>
              </a:rPr>
              <a:t>Advancing California’s Community Health Worker &amp; Promotor Workforce in Medi-Cal</a:t>
            </a:r>
            <a:r>
              <a:rPr lang="en-US" sz="1000" dirty="0"/>
              <a:t>, California Health Care Foundation, October 2021, 50-51; Rosenthal EL et. Al, “C3 Project Findings: Roles &amp; Competencies,” The Community Health Worker Core Consensus Project, copyright 2022.</a:t>
            </a:r>
          </a:p>
        </p:txBody>
      </p:sp>
    </p:spTree>
    <p:extLst>
      <p:ext uri="{BB962C8B-B14F-4D97-AF65-F5344CB8AC3E}">
        <p14:creationId xmlns:p14="http://schemas.microsoft.com/office/powerpoint/2010/main" val="3536417210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CHW/P/R Training Programs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066966"/>
            <a:ext cx="10515600" cy="493116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There are 25 Active CHW/P/R training programs in California. </a:t>
            </a:r>
          </a:p>
          <a:p>
            <a:pPr lvl="1"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14 college/university-based programs across 11 schools</a:t>
            </a:r>
          </a:p>
          <a:p>
            <a:pPr lvl="1"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10 organization-based programs</a:t>
            </a:r>
          </a:p>
          <a:p>
            <a:pPr lvl="1"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1 high school-based program</a:t>
            </a:r>
          </a:p>
          <a:p>
            <a:pPr lvl="1"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3 new programs currently in development</a:t>
            </a: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Most programs (17) are based in the Bay Area and Greater Los Angeles Area</a:t>
            </a:r>
          </a:p>
          <a:p>
            <a:pPr lvl="1"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A few programs offer statewide training.</a:t>
            </a:r>
          </a:p>
          <a:p>
            <a:pPr lvl="1"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2 active programs are completely online.</a:t>
            </a: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Most programs (18) offer generalized CHW/P/R training.</a:t>
            </a:r>
          </a:p>
          <a:p>
            <a:pPr lvl="1"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6 programs offer specialty-based training, including:</a:t>
            </a:r>
          </a:p>
          <a:p>
            <a:pPr lvl="2"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Population-specific training, including for families with small children and people recently released from incarceration.</a:t>
            </a:r>
          </a:p>
          <a:p>
            <a:pPr lvl="2"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Health issue-based training, including behavioral health, chronic disease prevention and management, and nutrition.</a:t>
            </a:r>
          </a:p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en-US" dirty="0"/>
              <a:t>Half of the programs are taught only in English. The other half include Spanish instruction to varying degrees.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0A323D-DFC7-2E6A-BEDA-10CCDFF0F2BC}"/>
              </a:ext>
            </a:extLst>
          </p:cNvPr>
          <p:cNvSpPr txBox="1"/>
          <p:nvPr/>
        </p:nvSpPr>
        <p:spPr>
          <a:xfrm>
            <a:off x="918639" y="6249798"/>
            <a:ext cx="951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Jacqueline Miller, Amy Quan, and Susan Chapman, “</a:t>
            </a:r>
            <a:r>
              <a:rPr lang="en-US" sz="1000" dirty="0">
                <a:hlinkClick r:id="rId2"/>
              </a:rPr>
              <a:t>Understanding California’s Community Health Worker/Promotor Workforce: CHW/P Training Programs,</a:t>
            </a:r>
            <a:r>
              <a:rPr lang="en-US" sz="1000" dirty="0"/>
              <a:t>” California Health Care Foundation, February 2023.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CA5C6F-489B-45CC-AEAC-3740FA4E4533}"/>
              </a:ext>
            </a:extLst>
          </p:cNvPr>
          <p:cNvSpPr txBox="1"/>
          <p:nvPr/>
        </p:nvSpPr>
        <p:spPr>
          <a:xfrm>
            <a:off x="8568979" y="1516684"/>
            <a:ext cx="3028426" cy="92333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Detailed information on CHW/P training programs available </a:t>
            </a:r>
            <a:r>
              <a:rPr lang="en-US" dirty="0">
                <a:solidFill>
                  <a:schemeClr val="accent1"/>
                </a:solidFill>
                <a:hlinkClick r:id="rId3"/>
              </a:rPr>
              <a:t>here</a:t>
            </a:r>
            <a:r>
              <a:rPr lang="en-US" dirty="0">
                <a:solidFill>
                  <a:schemeClr val="accent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1060353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DBE27-E786-7E78-A42A-DCC78727C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resources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ED86ED8-558F-0892-BC0B-7F611474AF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6505719"/>
              </p:ext>
            </p:extLst>
          </p:nvPr>
        </p:nvGraphicFramePr>
        <p:xfrm>
          <a:off x="838200" y="1093181"/>
          <a:ext cx="10515600" cy="5161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>
                  <a:extLst>
                    <a:ext uri="{9D8B030D-6E8A-4147-A177-3AD203B41FA5}">
                      <a16:colId xmlns:a16="http://schemas.microsoft.com/office/drawing/2014/main" val="2858570339"/>
                    </a:ext>
                  </a:extLst>
                </a:gridCol>
                <a:gridCol w="6781800">
                  <a:extLst>
                    <a:ext uri="{9D8B030D-6E8A-4147-A177-3AD203B41FA5}">
                      <a16:colId xmlns:a16="http://schemas.microsoft.com/office/drawing/2014/main" val="21710224"/>
                    </a:ext>
                  </a:extLst>
                </a:gridCol>
              </a:tblGrid>
              <a:tr h="398300">
                <a:tc>
                  <a:txBody>
                    <a:bodyPr/>
                    <a:lstStyle/>
                    <a:p>
                      <a:r>
                        <a:rPr lang="en-US" sz="1600" dirty="0"/>
                        <a:t>Resource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819781"/>
                  </a:ext>
                </a:extLst>
              </a:tr>
              <a:tr h="1025758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dirty="0">
                          <a:hlinkClick r:id="rId2"/>
                        </a:rPr>
                        <a:t>Foundations for Community Health Workers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dirty="0"/>
                        <a:t>This textbook has been adopted by many states as part of their official training curriculum. It provides step-by-step lesson plans for CHW/P/R trainers and teachers, including activities and assessments. Video resources can be found on </a:t>
                      </a:r>
                      <a:r>
                        <a:rPr lang="en-US" sz="1600" dirty="0">
                          <a:hlinkClick r:id="rId3"/>
                        </a:rPr>
                        <a:t>YouTube</a:t>
                      </a:r>
                      <a:r>
                        <a:rPr lang="en-US" sz="16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167046"/>
                  </a:ext>
                </a:extLst>
              </a:tr>
              <a:tr h="1257646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dirty="0">
                          <a:hlinkClick r:id="rId4"/>
                        </a:rPr>
                        <a:t>The Kennedy CHC Community Health Worker Orientation Toolkit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dirty="0"/>
                        <a:t>This training playbook offers templates, activities, and work scenarios. Topics include policies and procedures; assessments, documentation, and data-collection standards; job descriptions; standards for communicating with patients, coworkers, and partner agencies; and basic education guidelines.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336700"/>
                  </a:ext>
                </a:extLst>
              </a:tr>
              <a:tr h="561985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dirty="0">
                          <a:hlinkClick r:id="rId5"/>
                        </a:rPr>
                        <a:t>CHW Core Competency Program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dirty="0"/>
                        <a:t>This is a high-level outline of The Worker Education and Resource Center’s CHW Core Competency Program.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391510"/>
                  </a:ext>
                </a:extLst>
              </a:tr>
              <a:tr h="793872">
                <a:tc>
                  <a:txBody>
                    <a:bodyPr/>
                    <a:lstStyle/>
                    <a:p>
                      <a:pPr marL="0" marR="0" lvl="0" indent="0" algn="l" defTabSz="914354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CDC CHW Resources</a:t>
                      </a:r>
                      <a:r>
                        <a:rPr lang="en-US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54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extensive resource includes a training manual for CHW/P/Rs on heart disease and stroke, as well as related references and resources such as tip sheets. </a:t>
                      </a:r>
                      <a:endParaRPr lang="en-US" sz="160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646229"/>
                  </a:ext>
                </a:extLst>
              </a:tr>
              <a:tr h="561985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dirty="0">
                          <a:hlinkClick r:id="rId7"/>
                        </a:rPr>
                        <a:t>Community Health Center Network: CHW Training Checklist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dirty="0"/>
                        <a:t>The training checklist includes specific training items, descriptions, and timeframes.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295525"/>
                  </a:ext>
                </a:extLst>
              </a:tr>
              <a:tr h="561985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dirty="0">
                          <a:hlinkClick r:id="rId8"/>
                        </a:rPr>
                        <a:t>Contra Costa Health Services Training Resources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en-US" sz="1600" dirty="0"/>
                        <a:t>These resources outline required onboarding trainings for new hires as well as trainings led by experienced CHW/P/Rs.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4020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2730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person&#10;&#10;Description automatically generated">
            <a:extLst>
              <a:ext uri="{FF2B5EF4-FFF2-40B4-BE49-F238E27FC236}">
                <a16:creationId xmlns:a16="http://schemas.microsoft.com/office/drawing/2014/main" id="{35842E77-34C1-F028-AFC9-3F808C1A947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03160497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4745038" y="1752600"/>
            <a:ext cx="0" cy="3390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18410" y="2720729"/>
            <a:ext cx="5643076" cy="2158989"/>
          </a:xfrm>
          <a:prstGeom prst="rect">
            <a:avLst/>
          </a:prstGeom>
          <a:noFill/>
        </p:spPr>
        <p:txBody>
          <a:bodyPr wrap="square" lIns="45720" tIns="22860" rIns="45720" bIns="22860" rtlCol="0" anchor="t">
            <a:spAutoFit/>
          </a:bodyPr>
          <a:lstStyle/>
          <a:p>
            <a:pPr marL="142875" indent="-142875">
              <a:lnSpc>
                <a:spcPct val="150000"/>
              </a:lnSpc>
              <a:spcBef>
                <a:spcPts val="550"/>
              </a:spcBef>
              <a:buClr>
                <a:schemeClr val="accent2"/>
              </a:buClr>
              <a:buSzPct val="100000"/>
              <a:buFont typeface="Lucida Grande"/>
              <a:buChar char="+"/>
              <a:defRPr sz="3200">
                <a:solidFill>
                  <a:srgbClr val="0F2C4E"/>
                </a:solidFill>
              </a:defRPr>
            </a:pPr>
            <a:r>
              <a:rPr lang="en-US" sz="1600" dirty="0">
                <a:solidFill>
                  <a:schemeClr val="bg2"/>
                </a:solidFill>
                <a:latin typeface="Montserrat"/>
                <a:ea typeface="Roboto"/>
              </a:rPr>
              <a:t> Training Overview</a:t>
            </a:r>
          </a:p>
          <a:p>
            <a:pPr marL="142875" indent="-142875">
              <a:lnSpc>
                <a:spcPct val="150000"/>
              </a:lnSpc>
              <a:spcBef>
                <a:spcPts val="550"/>
              </a:spcBef>
              <a:buClr>
                <a:schemeClr val="accent2"/>
              </a:buClr>
              <a:buSzPct val="100000"/>
              <a:buFont typeface="Lucida Grande"/>
              <a:buChar char="+"/>
              <a:defRPr sz="3200">
                <a:solidFill>
                  <a:srgbClr val="0F2C4E"/>
                </a:solidFill>
              </a:defRPr>
            </a:pPr>
            <a:r>
              <a:rPr lang="en-US" sz="1600" dirty="0">
                <a:solidFill>
                  <a:schemeClr val="bg2"/>
                </a:solidFill>
                <a:latin typeface="Montserrat"/>
                <a:ea typeface="Roboto"/>
              </a:rPr>
              <a:t> Key Topics for CHW/P/R Training</a:t>
            </a:r>
          </a:p>
          <a:p>
            <a:pPr marL="142875" indent="-142875">
              <a:lnSpc>
                <a:spcPct val="150000"/>
              </a:lnSpc>
              <a:spcBef>
                <a:spcPts val="550"/>
              </a:spcBef>
              <a:buClr>
                <a:schemeClr val="accent2"/>
              </a:buClr>
              <a:buSzPct val="100000"/>
              <a:buFont typeface="Lucida Grande"/>
              <a:buChar char="+"/>
              <a:defRPr sz="3200">
                <a:solidFill>
                  <a:srgbClr val="0F2C4E"/>
                </a:solidFill>
              </a:defRPr>
            </a:pPr>
            <a:r>
              <a:rPr lang="en-US" sz="1600" dirty="0">
                <a:solidFill>
                  <a:schemeClr val="bg2"/>
                </a:solidFill>
                <a:latin typeface="Montserrat"/>
                <a:ea typeface="Roboto"/>
              </a:rPr>
              <a:t> Case Studies</a:t>
            </a:r>
          </a:p>
          <a:p>
            <a:pPr marL="142875" indent="-142875">
              <a:lnSpc>
                <a:spcPct val="150000"/>
              </a:lnSpc>
              <a:spcBef>
                <a:spcPts val="550"/>
              </a:spcBef>
              <a:buClr>
                <a:schemeClr val="accent2"/>
              </a:buClr>
              <a:buSzPct val="100000"/>
              <a:buFont typeface="Lucida Grande"/>
              <a:buChar char="+"/>
              <a:defRPr sz="3200">
                <a:solidFill>
                  <a:srgbClr val="0F2C4E"/>
                </a:solidFill>
              </a:defRPr>
            </a:pPr>
            <a:r>
              <a:rPr lang="en-US" sz="1600" dirty="0">
                <a:solidFill>
                  <a:schemeClr val="bg2"/>
                </a:solidFill>
                <a:latin typeface="Montserrat"/>
                <a:ea typeface="Roboto"/>
              </a:rPr>
              <a:t> CHW/P/R Training Programs</a:t>
            </a:r>
          </a:p>
          <a:p>
            <a:pPr marL="142875" indent="-142875">
              <a:lnSpc>
                <a:spcPct val="150000"/>
              </a:lnSpc>
              <a:spcBef>
                <a:spcPts val="550"/>
              </a:spcBef>
              <a:buClr>
                <a:schemeClr val="accent2"/>
              </a:buClr>
              <a:buSzPct val="100000"/>
              <a:buFont typeface="Lucida Grande"/>
              <a:buChar char="+"/>
              <a:defRPr sz="3200">
                <a:solidFill>
                  <a:srgbClr val="0F2C4E"/>
                </a:solidFill>
              </a:defRPr>
            </a:pPr>
            <a:r>
              <a:rPr lang="en-US" sz="1600" dirty="0">
                <a:solidFill>
                  <a:schemeClr val="bg2"/>
                </a:solidFill>
                <a:latin typeface="Montserrat"/>
                <a:ea typeface="Roboto"/>
              </a:rPr>
              <a:t> Additional Resources</a:t>
            </a:r>
            <a:endParaRPr lang="en-US" sz="1600" dirty="0">
              <a:solidFill>
                <a:schemeClr val="bg2"/>
              </a:solidFill>
              <a:latin typeface="Montserrat" pitchFamily="2" charset="77"/>
              <a:ea typeface="Roboto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4610" y="1910009"/>
            <a:ext cx="51771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spc="150" dirty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rPr>
              <a:t>TABLE OF CONTENTS</a:t>
            </a:r>
          </a:p>
        </p:txBody>
      </p:sp>
      <p:pic>
        <p:nvPicPr>
          <p:cNvPr id="8" name="Picture 2" descr="Jobs @ CHCF - California Health Care Foundation">
            <a:extLst>
              <a:ext uri="{FF2B5EF4-FFF2-40B4-BE49-F238E27FC236}">
                <a16:creationId xmlns:a16="http://schemas.microsoft.com/office/drawing/2014/main" id="{6590FFAE-DEB8-7B42-89F4-DFAFA28E46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2009" y="2720729"/>
            <a:ext cx="2941153" cy="141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4362C5-886D-D949-9AD4-36E4BCCBEC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83" b="-2726"/>
          <a:stretch/>
        </p:blipFill>
        <p:spPr>
          <a:xfrm>
            <a:off x="11141352" y="299056"/>
            <a:ext cx="754794" cy="71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53808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sitting together&#10;&#10;Description automatically generated with low confidence">
            <a:extLst>
              <a:ext uri="{FF2B5EF4-FFF2-40B4-BE49-F238E27FC236}">
                <a16:creationId xmlns:a16="http://schemas.microsoft.com/office/drawing/2014/main" id="{E21D1CF8-7299-684B-A61B-97C4B4DAAF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943"/>
          <a:stretch/>
        </p:blipFill>
        <p:spPr>
          <a:xfrm>
            <a:off x="1588" y="-1"/>
            <a:ext cx="12188825" cy="685800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F86CA69-8201-A140-A5A6-76C836886CE7}"/>
              </a:ext>
            </a:extLst>
          </p:cNvPr>
          <p:cNvSpPr/>
          <p:nvPr/>
        </p:nvSpPr>
        <p:spPr>
          <a:xfrm>
            <a:off x="1587" y="-1"/>
            <a:ext cx="12188825" cy="6858000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latin typeface="Lato Ligh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273B72-CF14-124F-80EE-CB0C26A2E9AE}"/>
              </a:ext>
            </a:extLst>
          </p:cNvPr>
          <p:cNvSpPr txBox="1"/>
          <p:nvPr/>
        </p:nvSpPr>
        <p:spPr>
          <a:xfrm>
            <a:off x="1388633" y="2762089"/>
            <a:ext cx="9414733" cy="2616101"/>
          </a:xfrm>
          <a:prstGeom prst="rect">
            <a:avLst/>
          </a:prstGeom>
          <a:noFill/>
        </p:spPr>
        <p:txBody>
          <a:bodyPr wrap="square" lIns="45720" tIns="22860" rIns="45720" bIns="22860" rtlCol="0" anchor="t">
            <a:spAutoFit/>
          </a:bodyPr>
          <a:lstStyle/>
          <a:p>
            <a:pPr algn="ctr">
              <a:defRPr/>
            </a:pPr>
            <a:r>
              <a:rPr lang="en-US" sz="4800" b="1" spc="150" dirty="0">
                <a:solidFill>
                  <a:srgbClr val="FFFFFF"/>
                </a:solidFill>
                <a:latin typeface="Montserrat"/>
                <a:ea typeface="Montserrat" charset="0"/>
                <a:cs typeface="Montserrat" charset="0"/>
              </a:rPr>
              <a:t>Additional Resources</a:t>
            </a:r>
          </a:p>
          <a:p>
            <a:pPr algn="ctr">
              <a:defRPr/>
            </a:pPr>
            <a:endParaRPr lang="en-US" sz="1700" spc="150" dirty="0">
              <a:solidFill>
                <a:srgbClr val="FFFFFF"/>
              </a:solidFill>
              <a:latin typeface="Montserrat"/>
              <a:ea typeface="Montserrat" charset="0"/>
              <a:cs typeface="Montserrat" charset="0"/>
            </a:endParaRPr>
          </a:p>
          <a:p>
            <a:pPr algn="ctr">
              <a:defRPr/>
            </a:pPr>
            <a:r>
              <a:rPr lang="en-US" sz="1700" spc="150" dirty="0">
                <a:solidFill>
                  <a:schemeClr val="bg1"/>
                </a:solidFill>
                <a:latin typeface="Montserrat"/>
                <a:ea typeface="Montserrat" charset="0"/>
                <a:cs typeface="Montserrat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Advancing California’s Community Health Worker &amp; Promotor Workforce in Medi-Cal: Resource Center</a:t>
            </a:r>
            <a:r>
              <a:rPr lang="en-US" sz="1700" spc="150" dirty="0">
                <a:solidFill>
                  <a:schemeClr val="bg1"/>
                </a:solidFill>
                <a:latin typeface="Montserrat"/>
                <a:ea typeface="Montserrat" charset="0"/>
                <a:cs typeface="Montserrat" charset="0"/>
              </a:rPr>
              <a:t>  </a:t>
            </a:r>
          </a:p>
          <a:p>
            <a:pPr algn="ctr">
              <a:defRPr/>
            </a:pPr>
            <a:endParaRPr lang="en-US" sz="1700" spc="150" dirty="0">
              <a:solidFill>
                <a:schemeClr val="bg1"/>
              </a:solidFill>
              <a:latin typeface="Montserrat"/>
              <a:ea typeface="Montserrat" charset="0"/>
              <a:cs typeface="Montserrat" charset="0"/>
            </a:endParaRPr>
          </a:p>
          <a:p>
            <a:pPr algn="ctr">
              <a:defRPr/>
            </a:pPr>
            <a:r>
              <a:rPr lang="en-US" sz="1700" spc="150" dirty="0">
                <a:solidFill>
                  <a:schemeClr val="bg1"/>
                </a:solidFill>
                <a:latin typeface="Montserrat"/>
                <a:ea typeface="Montserrat" charset="0"/>
                <a:cs typeface="Montserrat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Resources and Tools for Training CHW/Ps</a:t>
            </a:r>
            <a:endParaRPr lang="en-US" sz="1700" spc="150" dirty="0">
              <a:solidFill>
                <a:schemeClr val="bg1"/>
              </a:solidFill>
              <a:latin typeface="Montserrat"/>
              <a:ea typeface="Montserrat" charset="0"/>
              <a:cs typeface="Montserrat" charset="0"/>
            </a:endParaRPr>
          </a:p>
          <a:p>
            <a:pPr algn="ctr">
              <a:defRPr/>
            </a:pPr>
            <a:endParaRPr lang="en-US" sz="1700" spc="150" dirty="0">
              <a:solidFill>
                <a:srgbClr val="FFFFFF"/>
              </a:solidFill>
              <a:latin typeface="Montserrat"/>
              <a:ea typeface="Montserrat" charset="0"/>
              <a:cs typeface="Montserrat" charset="0"/>
            </a:endParaRPr>
          </a:p>
          <a:p>
            <a:pPr algn="ctr">
              <a:defRPr/>
            </a:pPr>
            <a:endParaRPr lang="en-US" sz="1700" spc="150" dirty="0">
              <a:solidFill>
                <a:srgbClr val="FFFFFF"/>
              </a:solidFill>
              <a:latin typeface="Montserrat"/>
              <a:ea typeface="Montserrat" charset="0"/>
              <a:cs typeface="Montserrat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24B524-8DD5-4240-803B-47E47C49901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83" b="-2726"/>
          <a:stretch/>
        </p:blipFill>
        <p:spPr>
          <a:xfrm>
            <a:off x="5566328" y="1200706"/>
            <a:ext cx="1059344" cy="997932"/>
          </a:xfrm>
          <a:prstGeom prst="rect">
            <a:avLst/>
          </a:prstGeom>
        </p:spPr>
      </p:pic>
      <p:pic>
        <p:nvPicPr>
          <p:cNvPr id="5" name="Picture 4" descr="A logo with white text&#10;&#10;Description automatically generated">
            <a:extLst>
              <a:ext uri="{FF2B5EF4-FFF2-40B4-BE49-F238E27FC236}">
                <a16:creationId xmlns:a16="http://schemas.microsoft.com/office/drawing/2014/main" id="{03D46351-B168-62F2-621F-9AE59C32C8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16" y="5064370"/>
            <a:ext cx="2687152" cy="149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0512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77CE70-A400-838E-1748-A9531D3DCD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66850" y="1236381"/>
            <a:ext cx="9258300" cy="2215329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“The training has to be reflective of the CHW’s experience and what they need and the community they want to help.”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DA81F7-28C2-F285-C88B-8EF6386D9C4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50826" y="2881252"/>
            <a:ext cx="9258300" cy="515937"/>
          </a:xfrm>
        </p:spPr>
        <p:txBody>
          <a:bodyPr/>
          <a:lstStyle/>
          <a:p>
            <a:pPr algn="r"/>
            <a:r>
              <a:rPr lang="en-US" dirty="0"/>
              <a:t> —California CHW/P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792CAA1A-9C2B-132F-ACAC-E5B4F9B88D02}"/>
              </a:ext>
            </a:extLst>
          </p:cNvPr>
          <p:cNvSpPr txBox="1">
            <a:spLocks/>
          </p:cNvSpPr>
          <p:nvPr/>
        </p:nvSpPr>
        <p:spPr>
          <a:xfrm>
            <a:off x="1460623" y="3460811"/>
            <a:ext cx="9258300" cy="2215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ctr" defTabSz="914354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600"/>
              </a:spcAft>
              <a:buClr>
                <a:schemeClr val="accent2"/>
              </a:buClr>
              <a:buFont typeface="System Font Regular"/>
              <a:buNone/>
              <a:defRPr lang="en-US" sz="3600" i="1" kern="1200" dirty="0" smtClean="0">
                <a:solidFill>
                  <a:schemeClr val="dk1"/>
                </a:solidFill>
                <a:latin typeface="Montserrat Light" pitchFamily="2" charset="77"/>
                <a:ea typeface="Montserrat"/>
                <a:cs typeface="Montserrat"/>
              </a:defRPr>
            </a:lvl1pPr>
            <a:lvl2pPr marL="457177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Font typeface="System Font Regular"/>
              <a:buNone/>
              <a:defRPr lang="en-US" sz="3600" i="1" kern="1200" dirty="0" smtClean="0">
                <a:solidFill>
                  <a:schemeClr val="dk1"/>
                </a:solidFill>
                <a:latin typeface="Montserrat Light" pitchFamily="2" charset="77"/>
                <a:ea typeface="Montserrat"/>
                <a:cs typeface="Montserrat"/>
              </a:defRPr>
            </a:lvl2pPr>
            <a:lvl3pPr marL="914354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Font typeface="System Font Regular"/>
              <a:buNone/>
              <a:defRPr lang="en-US" sz="3600" i="1" kern="1200" dirty="0" smtClean="0">
                <a:solidFill>
                  <a:schemeClr val="dk1"/>
                </a:solidFill>
                <a:latin typeface="Montserrat Light" pitchFamily="2" charset="77"/>
                <a:ea typeface="Montserrat"/>
                <a:cs typeface="Montserrat"/>
              </a:defRPr>
            </a:lvl3pPr>
            <a:lvl4pPr marL="1371531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Font typeface="System Font Regular"/>
              <a:buNone/>
              <a:defRPr lang="en-US" sz="3600" i="1" kern="1200" dirty="0" smtClean="0">
                <a:solidFill>
                  <a:schemeClr val="dk1"/>
                </a:solidFill>
                <a:latin typeface="Montserrat Light" pitchFamily="2" charset="77"/>
                <a:ea typeface="Montserrat"/>
                <a:cs typeface="Montserrat"/>
              </a:defRPr>
            </a:lvl4pPr>
            <a:lvl5pPr marL="182870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Font typeface="System Font Regular"/>
              <a:buNone/>
              <a:defRPr lang="en-US" sz="3600" i="1" kern="1200" dirty="0">
                <a:solidFill>
                  <a:schemeClr val="dk1"/>
                </a:solidFill>
                <a:latin typeface="Montserrat Light" pitchFamily="2" charset="77"/>
                <a:ea typeface="Montserrat"/>
                <a:cs typeface="Montserrat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/>
              <a:t>“CHW/Ps need to be able to communicate ― to be compassionate, attentive to detail, and able to identify resources that the client needs based on subtle cues that the client shares.”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6BEAAB0-98C5-C5B1-E59B-A25E9C104271}"/>
              </a:ext>
            </a:extLst>
          </p:cNvPr>
          <p:cNvSpPr txBox="1">
            <a:spLocks/>
          </p:cNvSpPr>
          <p:nvPr/>
        </p:nvSpPr>
        <p:spPr>
          <a:xfrm>
            <a:off x="2132444" y="5673692"/>
            <a:ext cx="8676682" cy="515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chemeClr val="accent2"/>
              </a:buClr>
              <a:buFont typeface="System Font Regular"/>
              <a:buNone/>
              <a:defRPr lang="en-US" sz="2000" b="1" kern="1200" dirty="0" smtClean="0">
                <a:solidFill>
                  <a:schemeClr val="accent1"/>
                </a:solidFill>
                <a:latin typeface="Montserrat"/>
                <a:ea typeface="Montserrat"/>
                <a:cs typeface="Montserrat"/>
              </a:defRPr>
            </a:lvl1pPr>
            <a:lvl2pPr marL="457177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Font typeface="System Font Regular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Font typeface="System Font Regular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1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Font typeface="System Font Regular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Font typeface="System Font Regular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1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—Adriana Chung, Community Engagement Manager </a:t>
            </a:r>
          </a:p>
        </p:txBody>
      </p:sp>
    </p:spTree>
    <p:extLst>
      <p:ext uri="{BB962C8B-B14F-4D97-AF65-F5344CB8AC3E}">
        <p14:creationId xmlns:p14="http://schemas.microsoft.com/office/powerpoint/2010/main" val="366439677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F3F8B-D56A-7DAF-E037-9F9A0B4C3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CHW/P/R training overview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CC494E-C508-1F87-978A-AAD09EA904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16718" y="960534"/>
            <a:ext cx="11358564" cy="823912"/>
          </a:xfrm>
        </p:spPr>
        <p:txBody>
          <a:bodyPr>
            <a:normAutofit/>
          </a:bodyPr>
          <a:lstStyle/>
          <a:p>
            <a:pPr algn="ctr"/>
            <a:r>
              <a:rPr lang="en-US" sz="2000" dirty="0"/>
              <a:t>A recent survey report showed a majority of CHW/P/Rs are receiving some training.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73D428-FF9B-AEB7-8670-2EF1DE7A4C5C}"/>
              </a:ext>
            </a:extLst>
          </p:cNvPr>
          <p:cNvSpPr txBox="1"/>
          <p:nvPr/>
        </p:nvSpPr>
        <p:spPr>
          <a:xfrm>
            <a:off x="918639" y="6249798"/>
            <a:ext cx="951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Susan Chapman, Timothy Bates, and Jacqueline Miller, “</a:t>
            </a:r>
            <a:r>
              <a:rPr lang="en-US" sz="1000" dirty="0">
                <a:hlinkClick r:id="rId2"/>
              </a:rPr>
              <a:t>Understanding California’s Community Health Worker/Promotor Workforce: A Survey of CHW/Ps,"</a:t>
            </a:r>
            <a:r>
              <a:rPr lang="en-US" sz="1000" dirty="0"/>
              <a:t> California Health Care Foundation, November 2022.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14B26C1-3691-EADF-560A-C405977A7C2D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31070375"/>
              </p:ext>
            </p:extLst>
          </p:nvPr>
        </p:nvGraphicFramePr>
        <p:xfrm>
          <a:off x="7829006" y="1902280"/>
          <a:ext cx="3526382" cy="3962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5BB833E2-7A27-63FF-6EED-10E197EB576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62275151"/>
              </p:ext>
            </p:extLst>
          </p:nvPr>
        </p:nvGraphicFramePr>
        <p:xfrm>
          <a:off x="839788" y="1902279"/>
          <a:ext cx="3200989" cy="3901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8AD8A77-B6CA-CC46-5AC5-D26EA8C9D2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362784"/>
              </p:ext>
            </p:extLst>
          </p:nvPr>
        </p:nvGraphicFramePr>
        <p:xfrm>
          <a:off x="4040777" y="1902280"/>
          <a:ext cx="3875314" cy="3754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B374EFB-E508-9ED4-6EB6-A2B7FF3CADF6}"/>
              </a:ext>
            </a:extLst>
          </p:cNvPr>
          <p:cNvSpPr txBox="1"/>
          <p:nvPr/>
        </p:nvSpPr>
        <p:spPr>
          <a:xfrm>
            <a:off x="1980861" y="5687858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N=243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CABEC0-C8FD-53B9-DE78-2107A7F7B07D}"/>
              </a:ext>
            </a:extLst>
          </p:cNvPr>
          <p:cNvSpPr txBox="1"/>
          <p:nvPr/>
        </p:nvSpPr>
        <p:spPr>
          <a:xfrm>
            <a:off x="5625413" y="5683498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N=157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0BECDE-30E1-01C9-839D-B95AE685B197}"/>
              </a:ext>
            </a:extLst>
          </p:cNvPr>
          <p:cNvSpPr txBox="1"/>
          <p:nvPr/>
        </p:nvSpPr>
        <p:spPr>
          <a:xfrm>
            <a:off x="9444135" y="5687847"/>
            <a:ext cx="718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N=124</a:t>
            </a:r>
          </a:p>
        </p:txBody>
      </p:sp>
    </p:spTree>
    <p:extLst>
      <p:ext uri="{BB962C8B-B14F-4D97-AF65-F5344CB8AC3E}">
        <p14:creationId xmlns:p14="http://schemas.microsoft.com/office/powerpoint/2010/main" val="3768988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Program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053208"/>
            <a:ext cx="10515600" cy="4812222"/>
          </a:xfrm>
        </p:spPr>
        <p:txBody>
          <a:bodyPr>
            <a:normAutofit/>
          </a:bodyPr>
          <a:lstStyle/>
          <a:p>
            <a:r>
              <a:rPr lang="en-US" dirty="0"/>
              <a:t>CHW/P/R training should ideally include multiple levels, namely: </a:t>
            </a:r>
          </a:p>
          <a:p>
            <a:pPr lvl="1"/>
            <a:r>
              <a:rPr lang="en-US" dirty="0"/>
              <a:t>Core CHW/P/R competencies </a:t>
            </a:r>
          </a:p>
          <a:p>
            <a:pPr lvl="1"/>
            <a:r>
              <a:rPr lang="en-US" dirty="0"/>
              <a:t>Specialized training focused on the needs of specific populations that the CHW/P/Rs will be working with (e.g., asthma, diabetes, farmworker health, mental health, working with people experiencing homelessness)</a:t>
            </a:r>
          </a:p>
          <a:p>
            <a:pPr lvl="1"/>
            <a:r>
              <a:rPr lang="en-US" dirty="0"/>
              <a:t>Training specific to the employment setting (e.g., practices and workflows)</a:t>
            </a:r>
          </a:p>
          <a:p>
            <a:pPr lvl="1"/>
            <a:r>
              <a:rPr lang="en-US" dirty="0"/>
              <a:t>Continuing education and professional development </a:t>
            </a:r>
          </a:p>
          <a:p>
            <a:r>
              <a:rPr lang="en-US" dirty="0"/>
              <a:t>Standard components for training include:</a:t>
            </a:r>
          </a:p>
          <a:p>
            <a:pPr lvl="1"/>
            <a:r>
              <a:rPr lang="en-US" dirty="0"/>
              <a:t>A training curriculum that actively engages CHW/P/Rs and that is based in popular education principles and methodologies</a:t>
            </a:r>
          </a:p>
          <a:p>
            <a:pPr lvl="1"/>
            <a:r>
              <a:rPr lang="en-US" dirty="0"/>
              <a:t>Learning objectives and topics at each level of training</a:t>
            </a:r>
          </a:p>
          <a:p>
            <a:pPr lvl="1"/>
            <a:r>
              <a:rPr lang="en-US" dirty="0"/>
              <a:t>A structure that supports seamless access to training for CHW/P/R participants, including careful consideration of duration, modality, frequency, training languages, schedule, and costs.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68E213-ECFE-B515-1738-11A7CC1EC77D}"/>
              </a:ext>
            </a:extLst>
          </p:cNvPr>
          <p:cNvSpPr txBox="1"/>
          <p:nvPr/>
        </p:nvSpPr>
        <p:spPr>
          <a:xfrm>
            <a:off x="918639" y="6249798"/>
            <a:ext cx="951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Center for Health Care Strategies, </a:t>
            </a:r>
            <a:r>
              <a:rPr lang="en-US" sz="1000" i="1" dirty="0">
                <a:hlinkClick r:id="rId2"/>
              </a:rPr>
              <a:t>Advancing California’s Community Health Worker &amp; Promotor Workforce in Medi-Cal</a:t>
            </a:r>
            <a:r>
              <a:rPr lang="en-US" sz="1000" dirty="0"/>
              <a:t>, California Health Care Foundation, October 2021, 43-45, 52-58.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6C52FA-69C2-77E9-4253-09BF8D588F8F}"/>
              </a:ext>
            </a:extLst>
          </p:cNvPr>
          <p:cNvSpPr txBox="1"/>
          <p:nvPr/>
        </p:nvSpPr>
        <p:spPr>
          <a:xfrm>
            <a:off x="918639" y="5839375"/>
            <a:ext cx="10515600" cy="33855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600" i="1" dirty="0"/>
              <a:t>Key Resource:  </a:t>
            </a:r>
            <a:r>
              <a:rPr lang="en-US" sz="1600" i="1" dirty="0">
                <a:hlinkClick r:id="rId3"/>
              </a:rPr>
              <a:t>C3 Project CHW Roles and Competencies Review Checklist.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93791170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CHW/P/R Training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076" y="1036733"/>
            <a:ext cx="10515600" cy="494793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Tailor duration, format, and facilitators to ensure that specific learning objectives for core competency and specialized training sessions are met. 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Ensure educators include experienced CHW/P/Rs.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Ensure training is highly interactive and use adult learning theory principles to encourage active learner involvement. 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Incorporate different mediums for training such as: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Formal instruction in a classroom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Virtual education (preferably synchronous)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One-on-one experiential mentoring, with trainees shadowing experienced CHW/Ps 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Include real-life examples and case studies in classroom and virtual trainings. 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Begin with a dedicated period of training that is followed by regular ongoing education in the form of professional development. </a:t>
            </a:r>
          </a:p>
          <a:p>
            <a:pPr>
              <a:lnSpc>
                <a:spcPct val="110000"/>
              </a:lnSpc>
              <a:spcBef>
                <a:spcPts val="500"/>
              </a:spcBef>
            </a:pPr>
            <a:r>
              <a:rPr lang="en-US" dirty="0"/>
              <a:t>Employer-based trainings should support CHW/P/Rs’ abilities to effectively carry out their roles by providing education on client populations, team workflows, data documentation protocols, and employer policies and procedures.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503968-ABA8-1A54-099A-CFF5D443BB85}"/>
              </a:ext>
            </a:extLst>
          </p:cNvPr>
          <p:cNvSpPr txBox="1"/>
          <p:nvPr/>
        </p:nvSpPr>
        <p:spPr>
          <a:xfrm>
            <a:off x="918639" y="6249798"/>
            <a:ext cx="951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Center for Health Care Strategies, </a:t>
            </a:r>
            <a:r>
              <a:rPr lang="en-US" sz="1000" i="1" dirty="0">
                <a:hlinkClick r:id="rId2"/>
              </a:rPr>
              <a:t>Advancing California’s Community Health Worker &amp; Promotor Workforce in Medi-Cal</a:t>
            </a:r>
            <a:r>
              <a:rPr lang="en-US" sz="1000" dirty="0"/>
              <a:t>, California Health Care Foundation, October 2021, 43-45, 52-58.</a:t>
            </a:r>
          </a:p>
        </p:txBody>
      </p:sp>
    </p:spTree>
    <p:extLst>
      <p:ext uri="{BB962C8B-B14F-4D97-AF65-F5344CB8AC3E}">
        <p14:creationId xmlns:p14="http://schemas.microsoft.com/office/powerpoint/2010/main" val="217695472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37009"/>
            <a:ext cx="10515600" cy="658605"/>
          </a:xfrm>
        </p:spPr>
        <p:txBody>
          <a:bodyPr>
            <a:noAutofit/>
          </a:bodyPr>
          <a:lstStyle/>
          <a:p>
            <a:r>
              <a:rPr lang="en-US" sz="3200" dirty="0"/>
              <a:t>Principles for Developing a CHW/P/R Training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316727"/>
            <a:ext cx="10515600" cy="4812222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</a:pPr>
            <a:r>
              <a:rPr lang="en-US" dirty="0"/>
              <a:t>Popular education methodology, which builds on the experiential knowledge of CHW/P/Rs and has rich historical roots, is considered a best practice in CHW/P/R training. </a:t>
            </a:r>
          </a:p>
          <a:p>
            <a:pPr>
              <a:spcBef>
                <a:spcPts val="500"/>
              </a:spcBef>
            </a:pPr>
            <a:r>
              <a:rPr lang="en-US" dirty="0"/>
              <a:t>Elements of popular education include:</a:t>
            </a:r>
          </a:p>
          <a:p>
            <a:pPr lvl="1"/>
            <a:r>
              <a:rPr lang="en-US" dirty="0"/>
              <a:t>Drawing out and centering the existing knowledge of participants</a:t>
            </a:r>
          </a:p>
          <a:p>
            <a:pPr lvl="1"/>
            <a:r>
              <a:rPr lang="en-US" dirty="0"/>
              <a:t>Connecting participants’ personal experiences to broader social contexts </a:t>
            </a:r>
          </a:p>
          <a:p>
            <a:pPr lvl="1"/>
            <a:r>
              <a:rPr lang="en-US" dirty="0"/>
              <a:t>Supporting participants in collectively taking action </a:t>
            </a:r>
          </a:p>
          <a:p>
            <a:pPr>
              <a:spcBef>
                <a:spcPts val="500"/>
              </a:spcBef>
            </a:pPr>
            <a:r>
              <a:rPr lang="en-US" dirty="0"/>
              <a:t>CHW/P/Rs should be fully engaged at every step of training design, implementation, and evaluation.</a:t>
            </a:r>
          </a:p>
          <a:p>
            <a:pPr>
              <a:spcBef>
                <a:spcPts val="500"/>
              </a:spcBef>
            </a:pPr>
            <a:r>
              <a:rPr lang="en-US" dirty="0"/>
              <a:t>Effective training programs engage experienced CHW/P/Rs as facilitators of training modules.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6D494D-816C-6AED-3877-E85FA9F03651}"/>
              </a:ext>
            </a:extLst>
          </p:cNvPr>
          <p:cNvSpPr txBox="1"/>
          <p:nvPr/>
        </p:nvSpPr>
        <p:spPr>
          <a:xfrm>
            <a:off x="918639" y="6195688"/>
            <a:ext cx="951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Center for Health Care Strategies, </a:t>
            </a:r>
            <a:r>
              <a:rPr lang="en-US" sz="1000" i="1" dirty="0">
                <a:hlinkClick r:id="rId2"/>
              </a:rPr>
              <a:t>Advancing California’s Community Health Worker &amp; Promotor Workforce in Medi-Cal</a:t>
            </a:r>
            <a:r>
              <a:rPr lang="en-US" sz="1000" dirty="0"/>
              <a:t>, California Health Care Foundation, October 2021, 46.</a:t>
            </a:r>
          </a:p>
        </p:txBody>
      </p:sp>
    </p:spTree>
    <p:extLst>
      <p:ext uri="{BB962C8B-B14F-4D97-AF65-F5344CB8AC3E}">
        <p14:creationId xmlns:p14="http://schemas.microsoft.com/office/powerpoint/2010/main" val="198380398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Continuing Education and </a:t>
            </a:r>
            <a:br>
              <a:rPr lang="en-US" dirty="0"/>
            </a:br>
            <a:r>
              <a:rPr lang="en-US" dirty="0"/>
              <a:t>Professional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294425"/>
            <a:ext cx="10515600" cy="4449883"/>
          </a:xfrm>
        </p:spPr>
        <p:txBody>
          <a:bodyPr>
            <a:normAutofit fontScale="92500" lnSpcReduction="20000"/>
          </a:bodyPr>
          <a:lstStyle/>
          <a:p>
            <a:pPr marL="228589" lvl="1">
              <a:lnSpc>
                <a:spcPct val="110000"/>
              </a:lnSpc>
            </a:pPr>
            <a:r>
              <a:rPr lang="en-US" sz="1800" dirty="0"/>
              <a:t>Successful CHW/P/R programs incorporate ongoing training and professional development.</a:t>
            </a:r>
          </a:p>
          <a:p>
            <a:pPr marL="228589" lvl="1">
              <a:lnSpc>
                <a:spcPct val="110000"/>
              </a:lnSpc>
            </a:pPr>
            <a:r>
              <a:rPr lang="en-US" sz="1800" dirty="0"/>
              <a:t>Goals of ongoing professional development opportunities and supplemental trainings include: </a:t>
            </a:r>
          </a:p>
          <a:p>
            <a:pPr marL="685766" lvl="2">
              <a:lnSpc>
                <a:spcPct val="110000"/>
              </a:lnSpc>
            </a:pPr>
            <a:r>
              <a:rPr lang="en-US" dirty="0"/>
              <a:t>Ensuring the development of CHW/P/R skills and competencies.</a:t>
            </a:r>
          </a:p>
          <a:p>
            <a:pPr marL="685766" lvl="2">
              <a:lnSpc>
                <a:spcPct val="110000"/>
              </a:lnSpc>
            </a:pPr>
            <a:r>
              <a:rPr lang="en-US" dirty="0"/>
              <a:t>Responding to emerging issues or changes affecting workflows.</a:t>
            </a:r>
          </a:p>
          <a:p>
            <a:pPr marL="685766" lvl="2">
              <a:lnSpc>
                <a:spcPct val="110000"/>
              </a:lnSpc>
            </a:pPr>
            <a:r>
              <a:rPr lang="en-US" dirty="0"/>
              <a:t>Supporting CHW/P/Rs’ growth in their positions, thereby fostering commitment to their organization and strengthening employee satisfaction. </a:t>
            </a:r>
          </a:p>
          <a:p>
            <a:pPr marL="228589" lvl="1">
              <a:lnSpc>
                <a:spcPct val="110000"/>
              </a:lnSpc>
            </a:pPr>
            <a:r>
              <a:rPr lang="en-US" sz="1800" dirty="0"/>
              <a:t>Goals of refresher trainings include:</a:t>
            </a:r>
          </a:p>
          <a:p>
            <a:pPr marL="685766" lvl="2">
              <a:lnSpc>
                <a:spcPct val="110000"/>
              </a:lnSpc>
            </a:pPr>
            <a:r>
              <a:rPr lang="en-US" dirty="0"/>
              <a:t>Reinforcing learning objectives from prior trainings. </a:t>
            </a:r>
          </a:p>
          <a:p>
            <a:pPr marL="685766" lvl="2">
              <a:lnSpc>
                <a:spcPct val="110000"/>
              </a:lnSpc>
            </a:pPr>
            <a:r>
              <a:rPr lang="en-US" dirty="0"/>
              <a:t>Creating opportunities for CHW/P/Rs to practice skills and receive in-depth feedback.</a:t>
            </a:r>
          </a:p>
          <a:p>
            <a:pPr marL="685766" lvl="2">
              <a:lnSpc>
                <a:spcPct val="110000"/>
              </a:lnSpc>
            </a:pPr>
            <a:r>
              <a:rPr lang="en-US" dirty="0"/>
              <a:t>Providing knowledge on topics related to new program activities. </a:t>
            </a:r>
          </a:p>
          <a:p>
            <a:pPr marL="228589" lvl="1">
              <a:lnSpc>
                <a:spcPct val="110000"/>
              </a:lnSpc>
            </a:pPr>
            <a:r>
              <a:rPr lang="en-US" sz="1800" dirty="0"/>
              <a:t>Ongoing education and professional development can be coordinated either by employers or through trainings led by external organizations. </a:t>
            </a:r>
          </a:p>
          <a:p>
            <a:pPr marL="228589" lvl="1">
              <a:spcBef>
                <a:spcPts val="1000"/>
              </a:spcBef>
            </a:pP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25760A-D4FE-4969-389C-ED5D641DBD71}"/>
              </a:ext>
            </a:extLst>
          </p:cNvPr>
          <p:cNvSpPr txBox="1"/>
          <p:nvPr/>
        </p:nvSpPr>
        <p:spPr>
          <a:xfrm>
            <a:off x="737087" y="5574885"/>
            <a:ext cx="10515600" cy="58477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600" i="1" dirty="0"/>
              <a:t>Implementation Tip: Build ongoing trainings and development opportunities based on feedback from CHW/P/Rs and their supervisors.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02ADDF-9D50-B8BC-9192-637C5E7B6CFD}"/>
              </a:ext>
            </a:extLst>
          </p:cNvPr>
          <p:cNvSpPr txBox="1"/>
          <p:nvPr/>
        </p:nvSpPr>
        <p:spPr>
          <a:xfrm>
            <a:off x="687153" y="6249798"/>
            <a:ext cx="9742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Center for Health Care Strategies, </a:t>
            </a:r>
            <a:r>
              <a:rPr lang="en-US" sz="1000" i="1" dirty="0">
                <a:hlinkClick r:id="rId2"/>
              </a:rPr>
              <a:t>Advancing California’s Community Health Worker &amp; Promotor Workforce in Medi-Cal</a:t>
            </a:r>
            <a:r>
              <a:rPr lang="en-US" sz="1000" dirty="0"/>
              <a:t>, California Health Care Foundation, October 2021, 51.</a:t>
            </a:r>
          </a:p>
        </p:txBody>
      </p:sp>
    </p:spTree>
    <p:extLst>
      <p:ext uri="{BB962C8B-B14F-4D97-AF65-F5344CB8AC3E}">
        <p14:creationId xmlns:p14="http://schemas.microsoft.com/office/powerpoint/2010/main" val="388167965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C3319-BAC8-8227-348A-CEFAB6E0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CHW/P/R Training: Key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62C30-E82F-0B42-3BD7-BAFF418C0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045307"/>
            <a:ext cx="10515600" cy="503203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US" dirty="0"/>
              <a:t>The history of CHW/P/Rs 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US" dirty="0"/>
              <a:t>Training on CHW/P/R core competencies and on the social determinants of health 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US" dirty="0"/>
              <a:t>Skills to support CHW/P/R success in their work with diverse communities, including: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cultural humility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person-centered care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client-centered communication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implicit bias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healthy boundaries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self-care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trauma-informed practice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personal safety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de-escalation tools for conflict resolution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motivational interviewing </a:t>
            </a:r>
          </a:p>
          <a:p>
            <a:pPr>
              <a:lnSpc>
                <a:spcPct val="100000"/>
              </a:lnSpc>
              <a:spcBef>
                <a:spcPts val="500"/>
              </a:spcBef>
            </a:pPr>
            <a:r>
              <a:rPr lang="en-US" dirty="0"/>
              <a:t>Training on the practical applications of CHW/P/R work and how to navigate common challenges, ideally through case studies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E72A2A-A367-A97E-9734-C6038964D90D}"/>
              </a:ext>
            </a:extLst>
          </p:cNvPr>
          <p:cNvSpPr txBox="1"/>
          <p:nvPr/>
        </p:nvSpPr>
        <p:spPr>
          <a:xfrm>
            <a:off x="913228" y="6234161"/>
            <a:ext cx="951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Center for Health Care Strategies, </a:t>
            </a:r>
            <a:r>
              <a:rPr lang="en-US" sz="1000" i="1" dirty="0">
                <a:hlinkClick r:id="rId2"/>
              </a:rPr>
              <a:t>Advancing California’s Community Health Worker &amp; Promotor Workforce in Medi-Cal</a:t>
            </a:r>
            <a:r>
              <a:rPr lang="en-US" sz="1000" dirty="0"/>
              <a:t>, California Health Care Foundation, October 2021, 47-48.</a:t>
            </a:r>
          </a:p>
        </p:txBody>
      </p:sp>
    </p:spTree>
    <p:extLst>
      <p:ext uri="{BB962C8B-B14F-4D97-AF65-F5344CB8AC3E}">
        <p14:creationId xmlns:p14="http://schemas.microsoft.com/office/powerpoint/2010/main" val="303232718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CHW-P CBC">
      <a:dk1>
        <a:srgbClr val="353738"/>
      </a:dk1>
      <a:lt1>
        <a:srgbClr val="FFFFFF"/>
      </a:lt1>
      <a:dk2>
        <a:srgbClr val="363638"/>
      </a:dk2>
      <a:lt2>
        <a:srgbClr val="363538"/>
      </a:lt2>
      <a:accent1>
        <a:srgbClr val="152C4D"/>
      </a:accent1>
      <a:accent2>
        <a:srgbClr val="F1703D"/>
      </a:accent2>
      <a:accent3>
        <a:srgbClr val="EDCBB6"/>
      </a:accent3>
      <a:accent4>
        <a:srgbClr val="574970"/>
      </a:accent4>
      <a:accent5>
        <a:srgbClr val="A91E26"/>
      </a:accent5>
      <a:accent6>
        <a:srgbClr val="EDEFF1"/>
      </a:accent6>
      <a:hlink>
        <a:srgbClr val="152B4C"/>
      </a:hlink>
      <a:folHlink>
        <a:srgbClr val="954F72"/>
      </a:folHlink>
    </a:clrScheme>
    <a:fontScheme name="Custom 3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2597</Words>
  <Application>Microsoft Office PowerPoint</Application>
  <PresentationFormat>Widescreen</PresentationFormat>
  <Paragraphs>195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Lato Light</vt:lpstr>
      <vt:lpstr>Lucida Grande</vt:lpstr>
      <vt:lpstr>Montserrat</vt:lpstr>
      <vt:lpstr>Montserrat Light</vt:lpstr>
      <vt:lpstr>Montserrat Thin</vt:lpstr>
      <vt:lpstr>System Font Regular</vt:lpstr>
      <vt:lpstr>Office Theme</vt:lpstr>
      <vt:lpstr>PowerPoint Presentation</vt:lpstr>
      <vt:lpstr>PowerPoint Presentation</vt:lpstr>
      <vt:lpstr>PowerPoint Presentation</vt:lpstr>
      <vt:lpstr> CHW/P/R training overview</vt:lpstr>
      <vt:lpstr>Training Program overview</vt:lpstr>
      <vt:lpstr>CHW/P/R Training Structure</vt:lpstr>
      <vt:lpstr>Principles for Developing a CHW/P/R Training Program</vt:lpstr>
      <vt:lpstr>Continuing Education and  Professional Development</vt:lpstr>
      <vt:lpstr>CHW/P/R Training: Key topics</vt:lpstr>
      <vt:lpstr>CHW/P/R Training: Additional topics</vt:lpstr>
      <vt:lpstr>Training For Specialized Programs: examples</vt:lpstr>
      <vt:lpstr>Training on organizational processes and workflows: Overview</vt:lpstr>
      <vt:lpstr>Training on organizational processes and workflows: potential topics</vt:lpstr>
      <vt:lpstr>El Sol Neighborhood Educational Center </vt:lpstr>
      <vt:lpstr>Partnering for training</vt:lpstr>
      <vt:lpstr>Case Studies: Training For Specific Populations</vt:lpstr>
      <vt:lpstr>CHW/P/R Training Programs OVERVIEW</vt:lpstr>
      <vt:lpstr>Training resources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2023-12-20T03:20:56Z</dcterms:created>
  <dcterms:modified xsi:type="dcterms:W3CDTF">2023-12-20T03:22:57Z</dcterms:modified>
</cp:coreProperties>
</file>