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3" r:id="rId6"/>
  </p:sldMasterIdLst>
  <p:notesMasterIdLst>
    <p:notesMasterId r:id="rId30"/>
  </p:notesMasterIdLst>
  <p:sldIdLst>
    <p:sldId id="304" r:id="rId7"/>
    <p:sldId id="305" r:id="rId8"/>
    <p:sldId id="306" r:id="rId9"/>
    <p:sldId id="302" r:id="rId10"/>
    <p:sldId id="256" r:id="rId11"/>
    <p:sldId id="293" r:id="rId12"/>
    <p:sldId id="285" r:id="rId13"/>
    <p:sldId id="281" r:id="rId14"/>
    <p:sldId id="294" r:id="rId15"/>
    <p:sldId id="282" r:id="rId16"/>
    <p:sldId id="286" r:id="rId17"/>
    <p:sldId id="258" r:id="rId18"/>
    <p:sldId id="259" r:id="rId19"/>
    <p:sldId id="288" r:id="rId20"/>
    <p:sldId id="289" r:id="rId21"/>
    <p:sldId id="283" r:id="rId22"/>
    <p:sldId id="303" r:id="rId23"/>
    <p:sldId id="297" r:id="rId24"/>
    <p:sldId id="300" r:id="rId25"/>
    <p:sldId id="299" r:id="rId26"/>
    <p:sldId id="301" r:id="rId27"/>
    <p:sldId id="290"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FD8502-6B21-33EB-F964-6A758F058933}" name="Natasha Arora" initials="NA" userId="S::Natasha.B.Arora@kp.org::403b9ca2-3712-437c-ba12-825b4adae402" providerId="AD"/>
  <p188:author id="{FD3CDAD6-4852-1ED0-25A5-070EAC2BB6DA}" name="Grace Norman" initials="GN" userId="b35e96363dd1e3d4" providerId="Windows Live"/>
  <p188:author id="{452FA7EB-3528-CFE5-4C6B-C5D727F0BEAC}" name="Diana Camacho" initials="DC" userId="S::dcamacho@chcf.org::be4ba050-1694-4e4d-9777-f192501b60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33"/>
    <a:srgbClr val="D6B2CF"/>
    <a:srgbClr val="E1A6EC"/>
    <a:srgbClr val="106CA7"/>
    <a:srgbClr val="4582B6"/>
    <a:srgbClr val="D86D40"/>
    <a:srgbClr val="F46F3C"/>
    <a:srgbClr val="536A81"/>
    <a:srgbClr val="F0EC5A"/>
    <a:srgbClr val="485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98"/>
    <p:restoredTop sz="75514" autoAdjust="0"/>
  </p:normalViewPr>
  <p:slideViewPr>
    <p:cSldViewPr snapToGrid="0">
      <p:cViewPr varScale="1">
        <p:scale>
          <a:sx n="73" d="100"/>
          <a:sy n="73" d="100"/>
        </p:scale>
        <p:origin x="232" y="68"/>
      </p:cViewPr>
      <p:guideLst/>
    </p:cSldViewPr>
  </p:slideViewPr>
  <p:notesTextViewPr>
    <p:cViewPr>
      <p:scale>
        <a:sx n="125" d="100"/>
        <a:sy n="125" d="100"/>
      </p:scale>
      <p:origin x="0" y="0"/>
    </p:cViewPr>
  </p:notesTextViewPr>
  <p:notesViewPr>
    <p:cSldViewPr snapToGrid="0">
      <p:cViewPr varScale="1">
        <p:scale>
          <a:sx n="97" d="100"/>
          <a:sy n="97" d="100"/>
        </p:scale>
        <p:origin x="257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A840B-1E3A-304D-8EA0-922B41A24BD8}" type="datetimeFigureOut">
              <a:rPr lang="en-US" smtClean="0"/>
              <a:t>1/22/2025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02E3C-7C98-6D4E-9D5A-708DA09B8DD6}" type="slidenum">
              <a:rPr lang="en-US" smtClean="0"/>
              <a:t>‹#›</a:t>
            </a:fld>
            <a:endParaRPr lang="en-US" dirty="0"/>
          </a:p>
        </p:txBody>
      </p:sp>
    </p:spTree>
    <p:extLst>
      <p:ext uri="{BB962C8B-B14F-4D97-AF65-F5344CB8AC3E}">
        <p14:creationId xmlns:p14="http://schemas.microsoft.com/office/powerpoint/2010/main" val="1424807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7CFAA-25E3-41B1-8354-276BD83D2294}" type="slidenum">
              <a:rPr kumimoji="0" lang="en-US" sz="2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151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Utilization &amp; Perception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Talking points </a:t>
            </a:r>
          </a:p>
          <a:p>
            <a:r>
              <a:rPr lang="en-US" dirty="0"/>
              <a:t>Telehealth use has grown in recent years and remains popular.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5"/>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chemeClr val="accent5"/>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5"/>
                </a:solidFill>
                <a:effectLst/>
                <a:latin typeface="Arial" panose="020B0604020202020204" pitchFamily="34" charset="0"/>
              </a:rPr>
              <a:t>///// DESIGN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5"/>
                </a:solidFill>
                <a:effectLst/>
                <a:latin typeface="Arial" panose="020B0604020202020204" pitchFamily="34" charset="0"/>
              </a:rPr>
              <a:t>I pulled sample findings and recommendations for this and the next two slides. If this works, you’ll want to say that this is one finding among many others detailed in the full report.</a:t>
            </a:r>
          </a:p>
        </p:txBody>
      </p:sp>
      <p:sp>
        <p:nvSpPr>
          <p:cNvPr id="4" name="Slide Number Placeholder 3"/>
          <p:cNvSpPr>
            <a:spLocks noGrp="1"/>
          </p:cNvSpPr>
          <p:nvPr>
            <p:ph type="sldNum" sz="quarter" idx="5"/>
          </p:nvPr>
        </p:nvSpPr>
        <p:spPr/>
        <p:txBody>
          <a:bodyPr/>
          <a:lstStyle/>
          <a:p>
            <a:fld id="{C5802E3C-7C98-6D4E-9D5A-708DA09B8DD6}" type="slidenum">
              <a:rPr lang="en-US" smtClean="0"/>
              <a:t>12</a:t>
            </a:fld>
            <a:endParaRPr lang="en-US" dirty="0"/>
          </a:p>
        </p:txBody>
      </p:sp>
    </p:spTree>
    <p:extLst>
      <p:ext uri="{BB962C8B-B14F-4D97-AF65-F5344CB8AC3E}">
        <p14:creationId xmlns:p14="http://schemas.microsoft.com/office/powerpoint/2010/main" val="1891907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1" dirty="0"/>
              <a:t>Talking points </a:t>
            </a:r>
          </a:p>
          <a:p>
            <a:pPr marL="0" lvl="0" indent="0">
              <a:buFontTx/>
              <a:buNone/>
            </a:pPr>
            <a:r>
              <a:rPr lang="en-US" dirty="0"/>
              <a:t>Why telehealth? </a:t>
            </a:r>
          </a:p>
          <a:p>
            <a:pPr marL="171450" indent="-171450">
              <a:buFontTx/>
              <a:buChar char="-"/>
            </a:pPr>
            <a:endParaRPr lang="en-US" sz="1200" b="0" i="0" u="none" strike="noStrike" dirty="0">
              <a:solidFill>
                <a:schemeClr val="tx1"/>
              </a:solidFill>
              <a:effectLst/>
              <a:latin typeface="+mn-lt"/>
            </a:endParaRPr>
          </a:p>
          <a:p>
            <a:pPr marL="171450" indent="-171450">
              <a:buFontTx/>
              <a:buChar char="-"/>
            </a:pPr>
            <a:r>
              <a:rPr lang="en-US" sz="1200" b="0" i="0" u="none" strike="noStrike" dirty="0">
                <a:solidFill>
                  <a:schemeClr val="tx1"/>
                </a:solidFill>
                <a:effectLst/>
                <a:latin typeface="+mn-lt"/>
              </a:rPr>
              <a:t>Patients are satisfied with telehealth and would like to continue using it. The data above come from several sources — research commissioned by the California Health Care Foundation on patients’ experiences with the health care system, results from the California Health Interview Survey, and national survey data collected by Harvard and the Robert Wood Johnson Foundation. Across all sources we see that patients are satisfied with their telehealth visits and experience rapport with their providers during telehealth visits. About half of patients found that their telehealth experience paralleled their experience with in-person care.</a:t>
            </a:r>
          </a:p>
          <a:p>
            <a:pPr rtl="0">
              <a:spcBef>
                <a:spcPts val="0"/>
              </a:spcBef>
              <a:spcAft>
                <a:spcPts val="0"/>
              </a:spcAft>
            </a:pPr>
            <a:endParaRPr lang="en-US" sz="1200" b="0" i="0" u="none" strike="noStrike" dirty="0">
              <a:solidFill>
                <a:schemeClr val="tx1"/>
              </a:solidFill>
              <a:effectLst/>
              <a:latin typeface="+mn-lt"/>
            </a:endParaRPr>
          </a:p>
          <a:p>
            <a:r>
              <a:rPr lang="en-US" sz="1200" b="1" dirty="0">
                <a:solidFill>
                  <a:schemeClr val="bg1">
                    <a:lumMod val="50000"/>
                  </a:schemeClr>
                </a:solidFill>
              </a:rPr>
              <a:t>Sources:</a:t>
            </a:r>
          </a:p>
          <a:p>
            <a:r>
              <a:rPr lang="en-US" sz="1200" dirty="0">
                <a:solidFill>
                  <a:schemeClr val="bg1">
                    <a:lumMod val="50000"/>
                  </a:schemeClr>
                </a:solidFill>
                <a:effectLst/>
                <a:latin typeface="Helvetica Neue" panose="02000503000000020004" pitchFamily="2" charset="0"/>
              </a:rPr>
              <a:t>Michael A. Kyle, Robert J. </a:t>
            </a:r>
            <a:r>
              <a:rPr lang="en-US" sz="1200" dirty="0" err="1">
                <a:solidFill>
                  <a:schemeClr val="bg1">
                    <a:lumMod val="50000"/>
                  </a:schemeClr>
                </a:solidFill>
                <a:effectLst/>
                <a:latin typeface="Helvetica Neue" panose="02000503000000020004" pitchFamily="2" charset="0"/>
              </a:rPr>
              <a:t>Blendon</a:t>
            </a:r>
            <a:r>
              <a:rPr lang="en-US" sz="1200" dirty="0">
                <a:solidFill>
                  <a:schemeClr val="bg1">
                    <a:lumMod val="50000"/>
                  </a:schemeClr>
                </a:solidFill>
                <a:effectLst/>
                <a:latin typeface="Helvetica Neue" panose="02000503000000020004" pitchFamily="2" charset="0"/>
              </a:rPr>
              <a:t>, Mary G. </a:t>
            </a:r>
            <a:r>
              <a:rPr lang="en-US" sz="1200" dirty="0" err="1">
                <a:solidFill>
                  <a:schemeClr val="bg1">
                    <a:lumMod val="50000"/>
                  </a:schemeClr>
                </a:solidFill>
                <a:effectLst/>
                <a:latin typeface="Helvetica Neue" panose="02000503000000020004" pitchFamily="2" charset="0"/>
              </a:rPr>
              <a:t>Findling</a:t>
            </a:r>
            <a:r>
              <a:rPr lang="en-US" sz="1200" dirty="0">
                <a:solidFill>
                  <a:schemeClr val="bg1">
                    <a:lumMod val="50000"/>
                  </a:schemeClr>
                </a:solidFill>
                <a:effectLst/>
                <a:latin typeface="Helvetica Neue" panose="02000503000000020004" pitchFamily="2" charset="0"/>
              </a:rPr>
              <a:t>, and John M. Benson, “Telehealth Use and Satisfaction Among U.S. Households: Results of a National Survey,” </a:t>
            </a:r>
            <a:r>
              <a:rPr lang="en-US" sz="1200" i="1" dirty="0">
                <a:solidFill>
                  <a:schemeClr val="bg1">
                    <a:lumMod val="50000"/>
                  </a:schemeClr>
                </a:solidFill>
                <a:effectLst/>
                <a:latin typeface="Helvetica Neue" panose="02000503000000020004" pitchFamily="2" charset="0"/>
              </a:rPr>
              <a:t>Journal of Patient Experience</a:t>
            </a:r>
            <a:r>
              <a:rPr lang="en-US" sz="1200" i="0" dirty="0">
                <a:solidFill>
                  <a:schemeClr val="bg1">
                    <a:lumMod val="50000"/>
                  </a:schemeClr>
                </a:solidFill>
                <a:effectLst/>
                <a:latin typeface="Helvetica Neue" panose="02000503000000020004" pitchFamily="2" charset="0"/>
              </a:rPr>
              <a:t> 8 (October 29, 2021): </a:t>
            </a:r>
            <a:r>
              <a:rPr lang="en-US" sz="1200" dirty="0">
                <a:solidFill>
                  <a:schemeClr val="bg1">
                    <a:lumMod val="50000"/>
                  </a:schemeClr>
                </a:solidFill>
                <a:effectLst/>
                <a:latin typeface="Helvetica Neue" panose="02000503000000020004" pitchFamily="2" charset="0"/>
              </a:rPr>
              <a:t>23743735211052736, https://doi.org/10.1177/23743735211052737.</a:t>
            </a:r>
          </a:p>
          <a:p>
            <a:endParaRPr lang="en-US" sz="1200" dirty="0">
              <a:solidFill>
                <a:schemeClr val="bg1">
                  <a:lumMod val="50000"/>
                </a:schemeClr>
              </a:solidFill>
              <a:effectLst/>
              <a:latin typeface="Helvetica Neue" panose="02000503000000020004" pitchFamily="2" charset="0"/>
            </a:endParaRPr>
          </a:p>
          <a:p>
            <a:r>
              <a:rPr lang="en-US" sz="1200" dirty="0">
                <a:solidFill>
                  <a:schemeClr val="bg1">
                    <a:lumMod val="50000"/>
                  </a:schemeClr>
                </a:solidFill>
                <a:effectLst/>
                <a:latin typeface="Helvetica Neue" panose="02000503000000020004" pitchFamily="2" charset="0"/>
              </a:rPr>
              <a:t>Jen Joynt., Lucy Rabinowitz, and Rebecca Catterson, </a:t>
            </a:r>
            <a:r>
              <a:rPr lang="en-US" sz="1200" i="1" dirty="0">
                <a:solidFill>
                  <a:schemeClr val="bg1">
                    <a:lumMod val="50000"/>
                  </a:schemeClr>
                </a:solidFill>
                <a:effectLst/>
                <a:latin typeface="Helvetica Neue" panose="02000503000000020004" pitchFamily="2" charset="0"/>
              </a:rPr>
              <a:t>Listening to Californians with Low Incomes: How They Experience the Health Care System and What It Means for the Future</a:t>
            </a:r>
            <a:r>
              <a:rPr lang="en-US" sz="1200" dirty="0">
                <a:solidFill>
                  <a:schemeClr val="bg1">
                    <a:lumMod val="50000"/>
                  </a:schemeClr>
                </a:solidFill>
                <a:effectLst/>
                <a:latin typeface="Helvetica Neue" panose="02000503000000020004" pitchFamily="2" charset="0"/>
              </a:rPr>
              <a:t>, California Health Care Foundation, May 2021, https://www.chcf.org/publication/listening-californians-low-incomes-experience-health-care-system-means-future/.</a:t>
            </a:r>
          </a:p>
          <a:p>
            <a:endParaRPr lang="en-US" sz="1200" dirty="0">
              <a:solidFill>
                <a:schemeClr val="bg1">
                  <a:lumMod val="50000"/>
                </a:schemeClr>
              </a:solidFill>
              <a:effectLst/>
              <a:latin typeface="Helvetica Neue" panose="02000503000000020004" pitchFamily="2" charset="0"/>
            </a:endParaRPr>
          </a:p>
          <a:p>
            <a:r>
              <a:rPr lang="en-US" sz="1200" dirty="0">
                <a:solidFill>
                  <a:schemeClr val="bg1">
                    <a:lumMod val="50000"/>
                  </a:schemeClr>
                </a:solidFill>
                <a:effectLst/>
                <a:latin typeface="Helvetica Neue" panose="02000503000000020004" pitchFamily="2" charset="0"/>
              </a:rPr>
              <a:t>Sean Tan, </a:t>
            </a:r>
            <a:r>
              <a:rPr lang="en-US" sz="1200" i="1" dirty="0">
                <a:solidFill>
                  <a:schemeClr val="bg1">
                    <a:lumMod val="50000"/>
                  </a:schemeClr>
                </a:solidFill>
                <a:effectLst/>
                <a:latin typeface="Helvetica Neue" panose="02000503000000020004" pitchFamily="2" charset="0"/>
              </a:rPr>
              <a:t>Telehealth and the Future of Health Care Access in California</a:t>
            </a:r>
            <a:r>
              <a:rPr lang="en-US" sz="1200" dirty="0">
                <a:solidFill>
                  <a:schemeClr val="bg1">
                    <a:lumMod val="50000"/>
                  </a:schemeClr>
                </a:solidFill>
                <a:effectLst/>
                <a:latin typeface="Helvetica Neue" panose="02000503000000020004" pitchFamily="2" charset="0"/>
              </a:rPr>
              <a:t>, UCLA Center for Health Policy Research, October 2023, https://healthpolicy.ucla.edu/our-work/publications/telehealth-and-future-health-care-access-california.</a:t>
            </a:r>
            <a:endParaRPr lang="en-US" dirty="0">
              <a:solidFill>
                <a:schemeClr val="bg1">
                  <a:lumMod val="50000"/>
                </a:schemeClr>
              </a:solidFill>
            </a:endParaRPr>
          </a:p>
        </p:txBody>
      </p:sp>
      <p:sp>
        <p:nvSpPr>
          <p:cNvPr id="4" name="Slide Number Placeholder 3"/>
          <p:cNvSpPr>
            <a:spLocks noGrp="1"/>
          </p:cNvSpPr>
          <p:nvPr>
            <p:ph type="sldNum" sz="quarter" idx="5"/>
          </p:nvPr>
        </p:nvSpPr>
        <p:spPr/>
        <p:txBody>
          <a:bodyPr/>
          <a:lstStyle/>
          <a:p>
            <a:fld id="{C5802E3C-7C98-6D4E-9D5A-708DA09B8DD6}" type="slidenum">
              <a:rPr lang="en-US" smtClean="0"/>
              <a:t>13</a:t>
            </a:fld>
            <a:endParaRPr lang="en-US" dirty="0"/>
          </a:p>
        </p:txBody>
      </p:sp>
    </p:spTree>
    <p:extLst>
      <p:ext uri="{BB962C8B-B14F-4D97-AF65-F5344CB8AC3E}">
        <p14:creationId xmlns:p14="http://schemas.microsoft.com/office/powerpoint/2010/main" val="115836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Aptos" panose="020B0004020202020204" pitchFamily="34" charset="0"/>
              </a:rPr>
              <a:t>The body of evidence on telehealth continues to grow, particularly following the surge in telehealth use during and after the COVID-19 pandemic.</a:t>
            </a:r>
          </a:p>
          <a:p>
            <a:endParaRPr lang="en-US" b="0" dirty="0"/>
          </a:p>
          <a:p>
            <a:r>
              <a:rPr lang="en-US" b="0" dirty="0"/>
              <a:t>What do we know about telehealth’s effectiveness? (Probably can’t talk about everything below — will select 2–3 points.)</a:t>
            </a:r>
          </a:p>
          <a:p>
            <a:pPr marL="28575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Synchronous video telehealth has convincing evidence for its use in behavioral health and chronic condition management and promising evidence for other applications.</a:t>
            </a:r>
          </a:p>
          <a:p>
            <a:pPr marL="28575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The delivery system in which telehealth is provided may impact its effectiveness.</a:t>
            </a:r>
            <a:endParaRPr lang="en-US" b="0" dirty="0"/>
          </a:p>
          <a:p>
            <a:pPr marL="28575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Evidence on the use of specific telehealth modalities is emerging.</a:t>
            </a:r>
            <a:endParaRPr lang="en-US" b="0" dirty="0"/>
          </a:p>
          <a:p>
            <a:pPr marL="28575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eConsults increase access to specialty care and reduce costs.</a:t>
            </a:r>
          </a:p>
          <a:p>
            <a:pPr marL="28575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Initial evidence suggests that telehealth has an impact on provider retention and burnout.</a:t>
            </a:r>
          </a:p>
          <a:p>
            <a:pPr marL="28575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However, the overall impact of telehealth on health system costs is unclear, and only limited evidence focuses on telehealth outcomes in the current hybrid care environment.</a:t>
            </a:r>
          </a:p>
        </p:txBody>
      </p:sp>
      <p:sp>
        <p:nvSpPr>
          <p:cNvPr id="4" name="Slide Number Placeholder 3"/>
          <p:cNvSpPr>
            <a:spLocks noGrp="1"/>
          </p:cNvSpPr>
          <p:nvPr>
            <p:ph type="sldNum" sz="quarter" idx="5"/>
          </p:nvPr>
        </p:nvSpPr>
        <p:spPr/>
        <p:txBody>
          <a:bodyPr/>
          <a:lstStyle/>
          <a:p>
            <a:fld id="{C5802E3C-7C98-6D4E-9D5A-708DA09B8DD6}" type="slidenum">
              <a:rPr lang="en-US" smtClean="0"/>
              <a:t>14</a:t>
            </a:fld>
            <a:endParaRPr lang="en-US" dirty="0"/>
          </a:p>
        </p:txBody>
      </p:sp>
    </p:spTree>
    <p:extLst>
      <p:ext uri="{BB962C8B-B14F-4D97-AF65-F5344CB8AC3E}">
        <p14:creationId xmlns:p14="http://schemas.microsoft.com/office/powerpoint/2010/main" val="270355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Talking points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Use of telehealth is widespread throughout the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safety net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although continued operational changes are needed to make video visits widely available.</a:t>
            </a:r>
          </a:p>
          <a:p>
            <a:pPr marL="342900" marR="0" lvl="0" indent="-342900">
              <a:lnSpc>
                <a:spcPct val="115000"/>
              </a:lnSpc>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Health centers successfully advanced the operational changes needed to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deliver synchronous audio-only and video visits to their patients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To do so, practices needed to adopt a video visit platform that met their needs, adapt team-based care workflows to the virtual environment, develop protocols to ensure pre- and post-visit tasks were completed, and ensure that technology support was available for both patients and providers. </a:t>
            </a:r>
          </a:p>
          <a:p>
            <a:pPr marL="342900" marR="0" lvl="0" indent="-342900">
              <a:lnSpc>
                <a:spcPct val="115000"/>
              </a:lnSpc>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And health centers have implemented changes to make telehealth more accessible to their patients:</a:t>
            </a:r>
          </a:p>
          <a:p>
            <a:pPr marL="742950" marR="0" lvl="1" indent="-285750">
              <a:lnSpc>
                <a:spcPct val="115000"/>
              </a:lnSpc>
              <a:spcAft>
                <a:spcPts val="800"/>
              </a:spcAft>
              <a:buFont typeface="Arial" panose="020B0604020202020204" pitchFamily="34" charset="0"/>
              <a:buChar char="•"/>
              <a:tabLst>
                <a:tab pos="9144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Screening patients for digital barriers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Arial" panose="020B0604020202020204" pitchFamily="34" charset="0"/>
              <a:buChar char="•"/>
              <a:tabLst>
                <a:tab pos="9144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Digital navigation support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Availability of telehealth within the clinical safety net is particularly important to protect against care fragmentation — so we need to keep forward momentum on telehealth implementation.</a:t>
            </a:r>
          </a:p>
          <a:p>
            <a:pPr marL="342900" marR="0" lvl="0" indent="-342900">
              <a:lnSpc>
                <a:spcPct val="115000"/>
              </a:lnSpc>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Some of the best practices that we have learned about include: </a:t>
            </a:r>
          </a:p>
          <a:p>
            <a:pPr marL="742950" marR="0" lvl="1" indent="-285750">
              <a:lnSpc>
                <a:spcPct val="115000"/>
              </a:lnSpc>
              <a:spcAft>
                <a:spcPts val="800"/>
              </a:spcAft>
              <a:buFont typeface="Arial" panose="020B0604020202020204" pitchFamily="34" charset="0"/>
              <a:buChar char="•"/>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Leadership support for telehealth</a:t>
            </a:r>
          </a:p>
          <a:p>
            <a:pPr marL="742950" marR="0" lvl="1" indent="-285750">
              <a:lnSpc>
                <a:spcPct val="115000"/>
              </a:lnSpc>
              <a:spcAft>
                <a:spcPts val="800"/>
              </a:spcAft>
              <a:buFont typeface="Arial" panose="020B0604020202020204" pitchFamily="34" charset="0"/>
              <a:buChar char="•"/>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Development of operational workflows and systems — using robust engagement from clinicians, frontline staff, and patients</a:t>
            </a:r>
          </a:p>
          <a:p>
            <a:pPr marL="742950" marR="0" lvl="1" indent="-285750">
              <a:lnSpc>
                <a:spcPct val="115000"/>
              </a:lnSpc>
              <a:spcAft>
                <a:spcPts val="800"/>
              </a:spcAft>
              <a:buFont typeface="Arial" panose="020B0604020202020204" pitchFamily="34" charset="0"/>
              <a:buChar char="•"/>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Support for technology adoption and implementation </a:t>
            </a:r>
          </a:p>
          <a:p>
            <a:pPr marL="742950" marR="0" lvl="1" indent="-285750">
              <a:lnSpc>
                <a:spcPct val="115000"/>
              </a:lnSpc>
              <a:spcAft>
                <a:spcPts val="800"/>
              </a:spcAft>
              <a:buFont typeface="Arial" panose="020B0604020202020204" pitchFamily="34" charset="0"/>
              <a:buChar char="•"/>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Screening and supporting patients with digital barriers </a:t>
            </a:r>
          </a:p>
          <a:p>
            <a:pPr marL="742950" marR="0" lvl="1" indent="-285750">
              <a:lnSpc>
                <a:spcPct val="115000"/>
              </a:lnSpc>
              <a:spcAft>
                <a:spcPts val="800"/>
              </a:spcAft>
              <a:buFont typeface="Arial" panose="020B0604020202020204" pitchFamily="34" charset="0"/>
              <a:buChar char="•"/>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Ensuring that digital solutions are culturally and linguistically aligned with patient population</a:t>
            </a:r>
          </a:p>
        </p:txBody>
      </p:sp>
      <p:sp>
        <p:nvSpPr>
          <p:cNvPr id="4" name="Slide Number Placeholder 3"/>
          <p:cNvSpPr>
            <a:spLocks noGrp="1"/>
          </p:cNvSpPr>
          <p:nvPr>
            <p:ph type="sldNum" sz="quarter" idx="5"/>
          </p:nvPr>
        </p:nvSpPr>
        <p:spPr/>
        <p:txBody>
          <a:bodyPr/>
          <a:lstStyle/>
          <a:p>
            <a:fld id="{C5802E3C-7C98-6D4E-9D5A-708DA09B8DD6}" type="slidenum">
              <a:rPr lang="en-US" smtClean="0"/>
              <a:t>15</a:t>
            </a:fld>
            <a:endParaRPr lang="en-US" dirty="0"/>
          </a:p>
        </p:txBody>
      </p:sp>
    </p:spTree>
    <p:extLst>
      <p:ext uri="{BB962C8B-B14F-4D97-AF65-F5344CB8AC3E}">
        <p14:creationId xmlns:p14="http://schemas.microsoft.com/office/powerpoint/2010/main" val="375115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Where are we now? What challenges remain? </a:t>
            </a:r>
          </a:p>
          <a:p>
            <a:endParaRPr lang="en-US" dirty="0"/>
          </a:p>
          <a:p>
            <a:pPr marL="171450" indent="-171450">
              <a:buFontTx/>
              <a:buChar char="-"/>
            </a:pPr>
            <a:r>
              <a:rPr lang="en-US" dirty="0"/>
              <a:t>Policy challenges: There are still restrictions on telehealth for Medi-Cal patients:</a:t>
            </a:r>
          </a:p>
          <a:p>
            <a:pPr marL="628650" lvl="1" indent="-171450">
              <a:buFontTx/>
              <a:buChar char="-"/>
            </a:pPr>
            <a:r>
              <a:rPr lang="en-US" dirty="0"/>
              <a:t>Modality for establishing care</a:t>
            </a:r>
          </a:p>
          <a:p>
            <a:pPr marL="628650" lvl="1" indent="-171450">
              <a:buFontTx/>
              <a:buChar char="-"/>
            </a:pPr>
            <a:r>
              <a:rPr lang="en-US" dirty="0"/>
              <a:t>Consent and referral requirements</a:t>
            </a:r>
          </a:p>
          <a:p>
            <a:pPr marL="628650" lvl="1" indent="-171450">
              <a:buFontTx/>
              <a:buChar char="-"/>
            </a:pPr>
            <a:r>
              <a:rPr lang="en-US" dirty="0"/>
              <a:t>E-consult payment in FQHCs</a:t>
            </a:r>
          </a:p>
          <a:p>
            <a:pPr marL="171450" indent="-171450">
              <a:buFontTx/>
              <a:buChar char="-"/>
            </a:pPr>
            <a:r>
              <a:rPr lang="en-US" dirty="0"/>
              <a:t>Disparities in utilization and access:</a:t>
            </a:r>
          </a:p>
          <a:p>
            <a:pPr marL="628650" lvl="1" indent="-171450">
              <a:buFont typeface="Arial" panose="020B0604020202020204" pitchFamily="34" charset="0"/>
              <a:buChar char="•"/>
            </a:pPr>
            <a:r>
              <a:rPr lang="en-US" b="1" dirty="0"/>
              <a:t>Medi-Cal patients</a:t>
            </a:r>
            <a:r>
              <a:rPr lang="en-US" dirty="0"/>
              <a:t> use at lower rates than other payers</a:t>
            </a:r>
          </a:p>
          <a:p>
            <a:pPr marL="628650" lvl="1" indent="-171450" rtl="0" fontAlgn="base">
              <a:spcBef>
                <a:spcPts val="0"/>
              </a:spcBef>
              <a:spcAft>
                <a:spcPts val="0"/>
              </a:spcAft>
              <a:buFont typeface="Arial" panose="020B0604020202020204" pitchFamily="34" charset="0"/>
              <a:buChar char="•"/>
            </a:pPr>
            <a:r>
              <a:rPr lang="en-US" b="1" i="0" u="none" strike="noStrike" dirty="0">
                <a:solidFill>
                  <a:srgbClr val="163D71"/>
                </a:solidFill>
                <a:effectLst/>
                <a:latin typeface="Helvetica" pitchFamily="2" charset="0"/>
              </a:rPr>
              <a:t>Adults above age 65 </a:t>
            </a:r>
            <a:r>
              <a:rPr lang="en-US" b="0" i="0" u="none" strike="noStrike" dirty="0">
                <a:solidFill>
                  <a:srgbClr val="163D71"/>
                </a:solidFill>
                <a:effectLst/>
                <a:latin typeface="Helvetica" pitchFamily="2" charset="0"/>
              </a:rPr>
              <a:t>use telehealth less frequently than younger adults</a:t>
            </a:r>
            <a:endParaRPr lang="en-US" dirty="0">
              <a:solidFill>
                <a:srgbClr val="163D71"/>
              </a:solidFill>
              <a:latin typeface="Helvetica" pitchFamily="2" charset="0"/>
            </a:endParaRPr>
          </a:p>
          <a:p>
            <a:pPr marL="628650" lvl="1" indent="-171450" rtl="0" fontAlgn="base">
              <a:spcBef>
                <a:spcPts val="0"/>
              </a:spcBef>
              <a:spcAft>
                <a:spcPts val="0"/>
              </a:spcAft>
              <a:buFont typeface="Arial" panose="020B0604020202020204" pitchFamily="34" charset="0"/>
              <a:buChar char="•"/>
            </a:pPr>
            <a:r>
              <a:rPr lang="en-US" b="1" dirty="0">
                <a:solidFill>
                  <a:srgbClr val="163D71"/>
                </a:solidFill>
                <a:latin typeface="Helvetica" pitchFamily="2" charset="0"/>
              </a:rPr>
              <a:t>Patients with limited English proficiency </a:t>
            </a:r>
            <a:r>
              <a:rPr lang="en-US" dirty="0">
                <a:solidFill>
                  <a:srgbClr val="163D71"/>
                </a:solidFill>
                <a:latin typeface="Helvetica" pitchFamily="2" charset="0"/>
              </a:rPr>
              <a:t>are less likely to access telehealth visits and video visits</a:t>
            </a:r>
            <a:endParaRPr lang="en-US" b="0" i="0" u="none" strike="noStrike" dirty="0">
              <a:solidFill>
                <a:srgbClr val="163D71"/>
              </a:solidFill>
              <a:effectLst/>
              <a:latin typeface="Helvetica" pitchFamily="2" charset="0"/>
            </a:endParaRPr>
          </a:p>
          <a:p>
            <a:pPr marL="628650" lvl="1" indent="-171450" rtl="0" fontAlgn="base">
              <a:spcBef>
                <a:spcPts val="0"/>
              </a:spcBef>
              <a:spcAft>
                <a:spcPts val="0"/>
              </a:spcAft>
              <a:buFont typeface="Arial" panose="020B0604020202020204" pitchFamily="34" charset="0"/>
              <a:buChar char="•"/>
            </a:pPr>
            <a:r>
              <a:rPr lang="en-US" b="1" i="0" u="none" strike="noStrike" dirty="0">
                <a:solidFill>
                  <a:srgbClr val="163D71"/>
                </a:solidFill>
                <a:effectLst/>
                <a:latin typeface="Helvetica" pitchFamily="2" charset="0"/>
              </a:rPr>
              <a:t>People living in rural areas use less telehealth </a:t>
            </a:r>
            <a:r>
              <a:rPr lang="en-US" b="0" i="0" u="none" strike="noStrike" dirty="0">
                <a:solidFill>
                  <a:srgbClr val="163D71"/>
                </a:solidFill>
                <a:effectLst/>
                <a:latin typeface="Helvetica" pitchFamily="2" charset="0"/>
              </a:rPr>
              <a:t>compared to urban or suburban residents</a:t>
            </a:r>
          </a:p>
          <a:p>
            <a:pPr marL="628650" lvl="1" indent="-171450" rtl="0" fontAlgn="base">
              <a:spcBef>
                <a:spcPts val="0"/>
              </a:spcBef>
              <a:spcAft>
                <a:spcPts val="0"/>
              </a:spcAft>
              <a:buFont typeface="Arial" panose="020B0604020202020204" pitchFamily="34" charset="0"/>
              <a:buChar char="•"/>
            </a:pPr>
            <a:r>
              <a:rPr lang="en-US" b="0" i="0" u="none" strike="noStrike" dirty="0">
                <a:solidFill>
                  <a:srgbClr val="163D71"/>
                </a:solidFill>
                <a:effectLst/>
                <a:latin typeface="Helvetica" pitchFamily="2" charset="0"/>
              </a:rPr>
              <a:t>While there is some variation in </a:t>
            </a:r>
            <a:r>
              <a:rPr lang="en-US" b="1" i="0" u="none" strike="noStrike" dirty="0">
                <a:solidFill>
                  <a:srgbClr val="163D71"/>
                </a:solidFill>
                <a:effectLst/>
                <a:latin typeface="Helvetica" pitchFamily="2" charset="0"/>
              </a:rPr>
              <a:t>race and ethnicity</a:t>
            </a:r>
            <a:r>
              <a:rPr lang="en-US" b="0" i="0" u="none" strike="noStrike" dirty="0">
                <a:solidFill>
                  <a:srgbClr val="163D71"/>
                </a:solidFill>
                <a:effectLst/>
                <a:latin typeface="Helvetica" pitchFamily="2" charset="0"/>
              </a:rPr>
              <a:t>, the data </a:t>
            </a:r>
            <a:r>
              <a:rPr lang="en-US" dirty="0">
                <a:solidFill>
                  <a:srgbClr val="163D71"/>
                </a:solidFill>
                <a:latin typeface="Helvetica" pitchFamily="2" charset="0"/>
              </a:rPr>
              <a:t>are</a:t>
            </a:r>
            <a:r>
              <a:rPr lang="en-US" b="0" i="0" u="none" strike="noStrike" dirty="0">
                <a:solidFill>
                  <a:srgbClr val="163D71"/>
                </a:solidFill>
                <a:effectLst/>
                <a:latin typeface="Helvetica" pitchFamily="2" charset="0"/>
              </a:rPr>
              <a:t> not conclusive</a:t>
            </a:r>
          </a:p>
          <a:p>
            <a:pPr marL="628650" lvl="1" indent="-171450" rtl="0" fontAlgn="base">
              <a:spcBef>
                <a:spcPts val="0"/>
              </a:spcBef>
              <a:spcAft>
                <a:spcPts val="0"/>
              </a:spcAft>
              <a:buFont typeface="Arial" panose="020B0604020202020204" pitchFamily="34" charset="0"/>
              <a:buChar char="•"/>
            </a:pPr>
            <a:r>
              <a:rPr lang="en-US" b="1" i="0" u="none" strike="noStrike" dirty="0">
                <a:solidFill>
                  <a:srgbClr val="163D71"/>
                </a:solidFill>
                <a:effectLst/>
                <a:latin typeface="Helvetica" pitchFamily="2" charset="0"/>
              </a:rPr>
              <a:t>Payer and health system characteristics </a:t>
            </a:r>
            <a:r>
              <a:rPr lang="en-US" b="0" i="0" u="none" strike="noStrike" dirty="0">
                <a:solidFill>
                  <a:srgbClr val="163D71"/>
                </a:solidFill>
                <a:effectLst/>
                <a:latin typeface="Helvetica" pitchFamily="2" charset="0"/>
              </a:rPr>
              <a:t>influence telehealth use</a:t>
            </a:r>
            <a:endParaRPr lang="en-US" dirty="0"/>
          </a:p>
          <a:p>
            <a:pPr marL="171450" indent="-171450">
              <a:buFontTx/>
              <a:buChar char="-"/>
            </a:pPr>
            <a:r>
              <a:rPr lang="en-US" dirty="0"/>
              <a:t>Making telehealth part of the system in which patients already receive care: protecting against care fragmentation</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5"/>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chemeClr val="accent5"/>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5"/>
                </a:solidFill>
                <a:effectLst/>
                <a:latin typeface="Arial" panose="020B0604020202020204" pitchFamily="34" charset="0"/>
              </a:rPr>
              <a:t>///// DESIGN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accent5"/>
                </a:solidFill>
                <a:effectLst/>
                <a:latin typeface="Arial" panose="020B0604020202020204" pitchFamily="34" charset="0"/>
              </a:rPr>
              <a:t>These two figures purposefully don’t have devices.</a:t>
            </a:r>
          </a:p>
        </p:txBody>
      </p:sp>
      <p:sp>
        <p:nvSpPr>
          <p:cNvPr id="4" name="Slide Number Placeholder 3"/>
          <p:cNvSpPr>
            <a:spLocks noGrp="1"/>
          </p:cNvSpPr>
          <p:nvPr>
            <p:ph type="sldNum" sz="quarter" idx="5"/>
          </p:nvPr>
        </p:nvSpPr>
        <p:spPr/>
        <p:txBody>
          <a:bodyPr/>
          <a:lstStyle/>
          <a:p>
            <a:fld id="{C5802E3C-7C98-6D4E-9D5A-708DA09B8DD6}" type="slidenum">
              <a:rPr lang="en-US" smtClean="0"/>
              <a:t>16</a:t>
            </a:fld>
            <a:endParaRPr lang="en-US" dirty="0"/>
          </a:p>
        </p:txBody>
      </p:sp>
    </p:spTree>
    <p:extLst>
      <p:ext uri="{BB962C8B-B14F-4D97-AF65-F5344CB8AC3E}">
        <p14:creationId xmlns:p14="http://schemas.microsoft.com/office/powerpoint/2010/main" val="762631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1" i="0" u="none" strike="noStrike" dirty="0">
                <a:solidFill>
                  <a:srgbClr val="595959"/>
                </a:solidFill>
                <a:effectLst/>
                <a:latin typeface="Arial" panose="020B0604020202020204" pitchFamily="34" charset="0"/>
              </a:rPr>
              <a:t>Talking points: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report contains a comprehensive road map for the following audiences:</a:t>
            </a:r>
            <a:r>
              <a:rPr lang="en-US" i="0" dirty="0"/>
              <a:t> </a:t>
            </a:r>
            <a:r>
              <a:rPr lang="en-US" sz="1200" b="0" i="0" u="none" strike="noStrike" dirty="0">
                <a:solidFill>
                  <a:srgbClr val="595959"/>
                </a:solidFill>
                <a:effectLst/>
                <a:latin typeface="Arial" panose="020B0604020202020204" pitchFamily="34" charset="0"/>
              </a:rPr>
              <a:t>policymakers, health plans, health systems and providers, and researchers, which were generated from the key informant interviews and our document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595959"/>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We grouped our recommendations under two key overarching actions: </a:t>
            </a:r>
          </a:p>
          <a:p>
            <a:pPr rtl="0">
              <a:spcBef>
                <a:spcPts val="0"/>
              </a:spcBef>
              <a:spcAft>
                <a:spcPts val="0"/>
              </a:spcAft>
            </a:pPr>
            <a:r>
              <a:rPr lang="en-US" sz="1200" b="0" i="0" u="none" strike="noStrike" dirty="0">
                <a:solidFill>
                  <a:srgbClr val="000000"/>
                </a:solidFill>
                <a:effectLst/>
                <a:latin typeface="Arial" panose="020B0604020202020204" pitchFamily="34" charset="0"/>
              </a:rPr>
              <a:t>The first is to center equity. Efforts can be focused on meeting the needs of patients who face significant barriers to accessing health care.</a:t>
            </a:r>
          </a:p>
          <a:p>
            <a:pPr rtl="0">
              <a:spcBef>
                <a:spcPts val="0"/>
              </a:spcBef>
              <a:spcAft>
                <a:spcPts val="0"/>
              </a:spcAft>
            </a:pPr>
            <a:r>
              <a:rPr lang="en-US" sz="1200" b="0" i="0" u="none" strike="noStrike" dirty="0">
                <a:solidFill>
                  <a:srgbClr val="000000"/>
                </a:solidFill>
                <a:effectLst/>
                <a:latin typeface="Arial" panose="020B0604020202020204" pitchFamily="34" charset="0"/>
              </a:rPr>
              <a:t>The second is to do what works. We know a lot about what works already and can spread those lessons, yet there is more to learn about what works and is worth investing in.</a:t>
            </a:r>
          </a:p>
          <a:p>
            <a:endParaRPr lang="en-US" dirty="0"/>
          </a:p>
        </p:txBody>
      </p:sp>
      <p:sp>
        <p:nvSpPr>
          <p:cNvPr id="4" name="Slide Number Placeholder 3"/>
          <p:cNvSpPr>
            <a:spLocks noGrp="1"/>
          </p:cNvSpPr>
          <p:nvPr>
            <p:ph type="sldNum" sz="quarter" idx="5"/>
          </p:nvPr>
        </p:nvSpPr>
        <p:spPr/>
        <p:txBody>
          <a:bodyPr/>
          <a:lstStyle/>
          <a:p>
            <a:fld id="{C5802E3C-7C98-6D4E-9D5A-708DA09B8DD6}" type="slidenum">
              <a:rPr lang="en-US" smtClean="0"/>
              <a:t>17</a:t>
            </a:fld>
            <a:endParaRPr lang="en-US" dirty="0"/>
          </a:p>
        </p:txBody>
      </p:sp>
    </p:spTree>
    <p:extLst>
      <p:ext uri="{BB962C8B-B14F-4D97-AF65-F5344CB8AC3E}">
        <p14:creationId xmlns:p14="http://schemas.microsoft.com/office/powerpoint/2010/main" val="2505246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D42E-92C2-4C69-8761-0721205DE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06506-04FA-BFB1-D96B-4DADAFAB5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9AA64C-CC0A-DABD-565D-80DC2D08DF63}"/>
              </a:ext>
            </a:extLst>
          </p:cNvPr>
          <p:cNvSpPr>
            <a:spLocks noGrp="1"/>
          </p:cNvSpPr>
          <p:nvPr>
            <p:ph type="body" idx="1"/>
          </p:nvPr>
        </p:nvSpPr>
        <p:spPr/>
        <p:txBody>
          <a:bodyPr/>
          <a:lstStyle/>
          <a:p>
            <a:pPr rtl="0">
              <a:spcBef>
                <a:spcPts val="0"/>
              </a:spcBef>
              <a:spcAft>
                <a:spcPts val="0"/>
              </a:spcAft>
            </a:pPr>
            <a:endParaRPr lang="en-US" sz="1200" b="0" i="0" u="none" strike="noStrike"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3DA5FFDD-F12A-F912-C71E-AC906F7F40A6}"/>
              </a:ext>
            </a:extLst>
          </p:cNvPr>
          <p:cNvSpPr>
            <a:spLocks noGrp="1"/>
          </p:cNvSpPr>
          <p:nvPr>
            <p:ph type="sldNum" sz="quarter" idx="5"/>
          </p:nvPr>
        </p:nvSpPr>
        <p:spPr/>
        <p:txBody>
          <a:bodyPr/>
          <a:lstStyle/>
          <a:p>
            <a:fld id="{C5802E3C-7C98-6D4E-9D5A-708DA09B8DD6}" type="slidenum">
              <a:rPr lang="en-US" smtClean="0"/>
              <a:t>18</a:t>
            </a:fld>
            <a:endParaRPr lang="en-US" dirty="0"/>
          </a:p>
        </p:txBody>
      </p:sp>
    </p:spTree>
    <p:extLst>
      <p:ext uri="{BB962C8B-B14F-4D97-AF65-F5344CB8AC3E}">
        <p14:creationId xmlns:p14="http://schemas.microsoft.com/office/powerpoint/2010/main" val="4190695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280BE-B8CB-9FB3-3203-54F77A106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49C97-9C43-2397-2D51-426A52D83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F073E-B22E-E07B-EE19-ACFDBECD1002}"/>
              </a:ext>
            </a:extLst>
          </p:cNvPr>
          <p:cNvSpPr>
            <a:spLocks noGrp="1"/>
          </p:cNvSpPr>
          <p:nvPr>
            <p:ph type="body" idx="1"/>
          </p:nvPr>
        </p:nvSpPr>
        <p:spPr/>
        <p:txBody>
          <a:bodyPr/>
          <a:lstStyle/>
          <a:p>
            <a:pPr rtl="0">
              <a:spcBef>
                <a:spcPts val="0"/>
              </a:spcBef>
              <a:spcAft>
                <a:spcPts val="0"/>
              </a:spcAft>
            </a:pPr>
            <a:endParaRPr lang="en-US" sz="1200" b="0" i="0" u="none" strike="noStrike"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15E93D5B-83E9-BE87-FF1B-442ACF18488A}"/>
              </a:ext>
            </a:extLst>
          </p:cNvPr>
          <p:cNvSpPr>
            <a:spLocks noGrp="1"/>
          </p:cNvSpPr>
          <p:nvPr>
            <p:ph type="sldNum" sz="quarter" idx="5"/>
          </p:nvPr>
        </p:nvSpPr>
        <p:spPr/>
        <p:txBody>
          <a:bodyPr/>
          <a:lstStyle/>
          <a:p>
            <a:fld id="{C5802E3C-7C98-6D4E-9D5A-708DA09B8DD6}" type="slidenum">
              <a:rPr lang="en-US" smtClean="0"/>
              <a:t>19</a:t>
            </a:fld>
            <a:endParaRPr lang="en-US" dirty="0"/>
          </a:p>
        </p:txBody>
      </p:sp>
    </p:spTree>
    <p:extLst>
      <p:ext uri="{BB962C8B-B14F-4D97-AF65-F5344CB8AC3E}">
        <p14:creationId xmlns:p14="http://schemas.microsoft.com/office/powerpoint/2010/main" val="660865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2DF9-D9F7-B2BE-D09A-5329BD47C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8096F-587B-9F2C-8025-E26F688EB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515EA-D652-3A88-99CD-970864603AFB}"/>
              </a:ext>
            </a:extLst>
          </p:cNvPr>
          <p:cNvSpPr>
            <a:spLocks noGrp="1"/>
          </p:cNvSpPr>
          <p:nvPr>
            <p:ph type="body" idx="1"/>
          </p:nvPr>
        </p:nvSpPr>
        <p:spPr/>
        <p:txBody>
          <a:bodyPr/>
          <a:lstStyle/>
          <a:p>
            <a:pPr rtl="0">
              <a:spcBef>
                <a:spcPts val="0"/>
              </a:spcBef>
              <a:spcAft>
                <a:spcPts val="0"/>
              </a:spcAft>
            </a:pPr>
            <a:endParaRPr lang="en-US" sz="1200" b="0" i="0" u="none" strike="noStrike"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55C0A330-12E5-A002-C6AD-96F3DDB8A6DE}"/>
              </a:ext>
            </a:extLst>
          </p:cNvPr>
          <p:cNvSpPr>
            <a:spLocks noGrp="1"/>
          </p:cNvSpPr>
          <p:nvPr>
            <p:ph type="sldNum" sz="quarter" idx="5"/>
          </p:nvPr>
        </p:nvSpPr>
        <p:spPr/>
        <p:txBody>
          <a:bodyPr/>
          <a:lstStyle/>
          <a:p>
            <a:fld id="{C5802E3C-7C98-6D4E-9D5A-708DA09B8DD6}" type="slidenum">
              <a:rPr lang="en-US" smtClean="0"/>
              <a:t>20</a:t>
            </a:fld>
            <a:endParaRPr lang="en-US" dirty="0"/>
          </a:p>
        </p:txBody>
      </p:sp>
    </p:spTree>
    <p:extLst>
      <p:ext uri="{BB962C8B-B14F-4D97-AF65-F5344CB8AC3E}">
        <p14:creationId xmlns:p14="http://schemas.microsoft.com/office/powerpoint/2010/main" val="3550306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8B7B9-10FF-D2DA-2973-2C3C7F2F1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2882D-11D6-6CA1-26EC-C9DF2933C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3B5E8-C293-5184-3954-FA214287EB1D}"/>
              </a:ext>
            </a:extLst>
          </p:cNvPr>
          <p:cNvSpPr>
            <a:spLocks noGrp="1"/>
          </p:cNvSpPr>
          <p:nvPr>
            <p:ph type="body" idx="1"/>
          </p:nvPr>
        </p:nvSpPr>
        <p:spPr/>
        <p:txBody>
          <a:bodyPr/>
          <a:lstStyle/>
          <a:p>
            <a:pPr rtl="0">
              <a:spcBef>
                <a:spcPts val="0"/>
              </a:spcBef>
              <a:spcAft>
                <a:spcPts val="0"/>
              </a:spcAft>
            </a:pPr>
            <a:endParaRPr lang="en-US" sz="1200" b="0" i="0" u="none" strike="noStrike"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D020A81C-E850-D731-4B96-E1F24C13F4CC}"/>
              </a:ext>
            </a:extLst>
          </p:cNvPr>
          <p:cNvSpPr>
            <a:spLocks noGrp="1"/>
          </p:cNvSpPr>
          <p:nvPr>
            <p:ph type="sldNum" sz="quarter" idx="5"/>
          </p:nvPr>
        </p:nvSpPr>
        <p:spPr/>
        <p:txBody>
          <a:bodyPr/>
          <a:lstStyle/>
          <a:p>
            <a:fld id="{C5802E3C-7C98-6D4E-9D5A-708DA09B8DD6}" type="slidenum">
              <a:rPr lang="en-US" smtClean="0"/>
              <a:t>21</a:t>
            </a:fld>
            <a:endParaRPr lang="en-US" dirty="0"/>
          </a:p>
        </p:txBody>
      </p:sp>
    </p:spTree>
    <p:extLst>
      <p:ext uri="{BB962C8B-B14F-4D97-AF65-F5344CB8AC3E}">
        <p14:creationId xmlns:p14="http://schemas.microsoft.com/office/powerpoint/2010/main" val="1705502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79309-1369-F9B3-FF3A-535EB91E0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BD19B-CBC4-5AE6-9839-DC64A7906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24934-578C-597A-E8B7-BEE3CA2662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C13675-B947-AF3F-D493-E5592174E5C8}"/>
              </a:ext>
            </a:extLst>
          </p:cNvPr>
          <p:cNvSpPr>
            <a:spLocks noGrp="1"/>
          </p:cNvSpPr>
          <p:nvPr>
            <p:ph type="sldNum" sz="quarter" idx="5"/>
          </p:nvPr>
        </p:nvSpPr>
        <p:spPr/>
        <p:txBody>
          <a:bodyPr/>
          <a:lstStyle/>
          <a:p>
            <a:fld id="{C5802E3C-7C98-6D4E-9D5A-708DA09B8DD6}" type="slidenum">
              <a:rPr lang="en-US" smtClean="0"/>
              <a:t>4</a:t>
            </a:fld>
            <a:endParaRPr lang="en-US" dirty="0"/>
          </a:p>
        </p:txBody>
      </p:sp>
    </p:spTree>
    <p:extLst>
      <p:ext uri="{BB962C8B-B14F-4D97-AF65-F5344CB8AC3E}">
        <p14:creationId xmlns:p14="http://schemas.microsoft.com/office/powerpoint/2010/main" val="1426784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to road map materials or QR code </a:t>
            </a:r>
          </a:p>
          <a:p>
            <a:r>
              <a:rPr lang="en-US" dirty="0"/>
              <a:t>Transition to panel: Now we will hear from XX YY ZZ about their thoughts on next steps for telehealth.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5802E3C-7C98-6D4E-9D5A-708DA09B8DD6}" type="slidenum">
              <a:rPr lang="en-US" smtClean="0"/>
              <a:t>22</a:t>
            </a:fld>
            <a:endParaRPr lang="en-US" dirty="0"/>
          </a:p>
        </p:txBody>
      </p:sp>
    </p:spTree>
    <p:extLst>
      <p:ext uri="{BB962C8B-B14F-4D97-AF65-F5344CB8AC3E}">
        <p14:creationId xmlns:p14="http://schemas.microsoft.com/office/powerpoint/2010/main" val="413083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D3E2-CB63-23D9-C0C4-4FB5615F8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6C9E6-43D3-EBD4-4FC9-FA52F990C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0BE74-2EF7-3365-FBE1-7E8F57DBAC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0FEF8E-CC5A-D631-438D-0456A12139E5}"/>
              </a:ext>
            </a:extLst>
          </p:cNvPr>
          <p:cNvSpPr>
            <a:spLocks noGrp="1"/>
          </p:cNvSpPr>
          <p:nvPr>
            <p:ph type="sldNum" sz="quarter" idx="5"/>
          </p:nvPr>
        </p:nvSpPr>
        <p:spPr/>
        <p:txBody>
          <a:bodyPr/>
          <a:lstStyle/>
          <a:p>
            <a:fld id="{C5802E3C-7C98-6D4E-9D5A-708DA09B8DD6}" type="slidenum">
              <a:rPr lang="en-US" smtClean="0"/>
              <a:t>23</a:t>
            </a:fld>
            <a:endParaRPr lang="en-US" dirty="0"/>
          </a:p>
        </p:txBody>
      </p:sp>
    </p:spTree>
    <p:extLst>
      <p:ext uri="{BB962C8B-B14F-4D97-AF65-F5344CB8AC3E}">
        <p14:creationId xmlns:p14="http://schemas.microsoft.com/office/powerpoint/2010/main" val="378777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802E3C-7C98-6D4E-9D5A-708DA09B8DD6}" type="slidenum">
              <a:rPr lang="en-US" smtClean="0"/>
              <a:t>5</a:t>
            </a:fld>
            <a:endParaRPr lang="en-US" dirty="0"/>
          </a:p>
        </p:txBody>
      </p:sp>
    </p:spTree>
    <p:extLst>
      <p:ext uri="{BB962C8B-B14F-4D97-AF65-F5344CB8AC3E}">
        <p14:creationId xmlns:p14="http://schemas.microsoft.com/office/powerpoint/2010/main" val="335173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E20D1-3CDF-25DD-A297-AE4583089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6773E-F042-9EE4-0273-D8D9EB6D1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54BD4-6C76-58E4-793E-ADA3D60A7DD4}"/>
              </a:ext>
            </a:extLst>
          </p:cNvPr>
          <p:cNvSpPr>
            <a:spLocks noGrp="1"/>
          </p:cNvSpPr>
          <p:nvPr>
            <p:ph type="body" idx="1"/>
          </p:nvPr>
        </p:nvSpPr>
        <p:spPr/>
        <p:txBody>
          <a:bodyPr/>
          <a:lstStyle/>
          <a:p>
            <a:r>
              <a:rPr lang="en-US" b="1" dirty="0"/>
              <a:t>Talking points </a:t>
            </a:r>
          </a:p>
          <a:p>
            <a:r>
              <a:rPr lang="en-US" dirty="0"/>
              <a:t>Diana intro </a:t>
            </a:r>
          </a:p>
          <a:p>
            <a:pPr marL="171450" indent="-171450">
              <a:buFontTx/>
              <a:buChar char="-"/>
            </a:pPr>
            <a:r>
              <a:rPr lang="en-US" dirty="0"/>
              <a:t>Why has the foundation been supporting telehealth as a tool to advance equitable access to health care?</a:t>
            </a:r>
          </a:p>
          <a:p>
            <a:pPr marL="171450" indent="-171450">
              <a:buFontTx/>
              <a:buChar char="-"/>
            </a:pPr>
            <a:r>
              <a:rPr lang="en-US" dirty="0"/>
              <a:t>Reasons for summative evaluation: Celebration of what we’ve learned and a road map for the future</a:t>
            </a:r>
          </a:p>
          <a:p>
            <a:pPr marL="171450" indent="-171450">
              <a:buFontTx/>
              <a:buChar char="-"/>
            </a:pPr>
            <a:r>
              <a:rPr lang="en-US" dirty="0"/>
              <a:t>Thank you to CCHE, cosponsors, and advisers</a:t>
            </a:r>
          </a:p>
          <a:p>
            <a:pPr marL="171450" indent="-171450">
              <a:buFontTx/>
              <a:buChar char="-"/>
            </a:pPr>
            <a:r>
              <a:rPr lang="en-US" dirty="0"/>
              <a:t>Info on where to access the report / link / QR code</a:t>
            </a:r>
          </a:p>
          <a:p>
            <a:pPr marL="171450" indent="-171450">
              <a:buFontTx/>
              <a:buChar char="-"/>
            </a:pPr>
            <a:r>
              <a:rPr lang="en-US" dirty="0"/>
              <a:t>SCAN ME</a:t>
            </a:r>
          </a:p>
        </p:txBody>
      </p:sp>
      <p:sp>
        <p:nvSpPr>
          <p:cNvPr id="4" name="Slide Number Placeholder 3">
            <a:extLst>
              <a:ext uri="{FF2B5EF4-FFF2-40B4-BE49-F238E27FC236}">
                <a16:creationId xmlns:a16="http://schemas.microsoft.com/office/drawing/2014/main" id="{C9BA525F-CE2D-23E3-1D2B-A6E17FE564C0}"/>
              </a:ext>
            </a:extLst>
          </p:cNvPr>
          <p:cNvSpPr>
            <a:spLocks noGrp="1"/>
          </p:cNvSpPr>
          <p:nvPr>
            <p:ph type="sldNum" sz="quarter" idx="5"/>
          </p:nvPr>
        </p:nvSpPr>
        <p:spPr/>
        <p:txBody>
          <a:bodyPr/>
          <a:lstStyle/>
          <a:p>
            <a:fld id="{C5802E3C-7C98-6D4E-9D5A-708DA09B8DD6}" type="slidenum">
              <a:rPr lang="en-US" smtClean="0"/>
              <a:t>6</a:t>
            </a:fld>
            <a:endParaRPr lang="en-US" dirty="0"/>
          </a:p>
        </p:txBody>
      </p:sp>
    </p:spTree>
    <p:extLst>
      <p:ext uri="{BB962C8B-B14F-4D97-AF65-F5344CB8AC3E}">
        <p14:creationId xmlns:p14="http://schemas.microsoft.com/office/powerpoint/2010/main" val="381254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 </a:t>
            </a:r>
          </a:p>
          <a:p>
            <a:r>
              <a:rPr lang="en-US" dirty="0"/>
              <a:t>Diana intro </a:t>
            </a:r>
          </a:p>
          <a:p>
            <a:pPr marL="171450" indent="-171450">
              <a:buFontTx/>
              <a:buChar char="-"/>
            </a:pPr>
            <a:r>
              <a:rPr lang="en-US" dirty="0"/>
              <a:t>Why has the foundation been supporting telehealth as a tool to advance equitable access to health care?</a:t>
            </a:r>
          </a:p>
          <a:p>
            <a:pPr marL="171450" indent="-171450">
              <a:buFontTx/>
              <a:buChar char="-"/>
            </a:pPr>
            <a:r>
              <a:rPr lang="en-US" dirty="0"/>
              <a:t>Reasons for summative evaluation: Celebration of what we’ve learned and a road map for the future</a:t>
            </a:r>
          </a:p>
          <a:p>
            <a:pPr marL="171450" indent="-171450">
              <a:buFontTx/>
              <a:buChar char="-"/>
            </a:pPr>
            <a:r>
              <a:rPr lang="en-US" dirty="0"/>
              <a:t>Thank you to CCHE, cosponsors, and advisers</a:t>
            </a:r>
          </a:p>
          <a:p>
            <a:pPr marL="171450" indent="-171450">
              <a:buFontTx/>
              <a:buChar char="-"/>
            </a:pPr>
            <a:r>
              <a:rPr lang="en-US" dirty="0"/>
              <a:t>Info on where to access the report / link / QR code</a:t>
            </a:r>
          </a:p>
          <a:p>
            <a:pPr marL="171450" indent="-171450">
              <a:buFontTx/>
              <a:buChar char="-"/>
            </a:pPr>
            <a:r>
              <a:rPr lang="en-US" dirty="0"/>
              <a:t>SCAN ME</a:t>
            </a:r>
          </a:p>
        </p:txBody>
      </p:sp>
      <p:sp>
        <p:nvSpPr>
          <p:cNvPr id="4" name="Slide Number Placeholder 3"/>
          <p:cNvSpPr>
            <a:spLocks noGrp="1"/>
          </p:cNvSpPr>
          <p:nvPr>
            <p:ph type="sldNum" sz="quarter" idx="5"/>
          </p:nvPr>
        </p:nvSpPr>
        <p:spPr/>
        <p:txBody>
          <a:bodyPr/>
          <a:lstStyle/>
          <a:p>
            <a:fld id="{C5802E3C-7C98-6D4E-9D5A-708DA09B8DD6}" type="slidenum">
              <a:rPr lang="en-US" smtClean="0"/>
              <a:t>7</a:t>
            </a:fld>
            <a:endParaRPr lang="en-US" dirty="0"/>
          </a:p>
        </p:txBody>
      </p:sp>
    </p:spTree>
    <p:extLst>
      <p:ext uri="{BB962C8B-B14F-4D97-AF65-F5344CB8AC3E}">
        <p14:creationId xmlns:p14="http://schemas.microsoft.com/office/powerpoint/2010/main" val="26557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r>
              <a:rPr lang="en-US" dirty="0"/>
              <a:t>Why telehealth?</a:t>
            </a:r>
          </a:p>
          <a:p>
            <a:pPr marL="171450" indent="-171450">
              <a:buFontTx/>
              <a:buChar char="-"/>
            </a:pPr>
            <a:r>
              <a:rPr lang="en-US" dirty="0"/>
              <a:t>A tool for advancing access to care and for equitable access to care</a:t>
            </a:r>
          </a:p>
          <a:p>
            <a:pPr marL="628650" lvl="1" indent="-171450">
              <a:buFontTx/>
              <a:buChar char="-"/>
            </a:pPr>
            <a:r>
              <a:rPr lang="en-US" dirty="0"/>
              <a:t>Telehealth reduces barriers to accessing care: transportation, time/time away from work, barriers related to disability (mobility, challenges being in new places, etc.).</a:t>
            </a:r>
          </a:p>
          <a:p>
            <a:pPr marL="0" lvl="0" indent="0">
              <a:buFontTx/>
              <a:buNone/>
            </a:pPr>
            <a:endParaRPr lang="en-US" dirty="0"/>
          </a:p>
        </p:txBody>
      </p:sp>
      <p:sp>
        <p:nvSpPr>
          <p:cNvPr id="4" name="Slide Number Placeholder 3"/>
          <p:cNvSpPr>
            <a:spLocks noGrp="1"/>
          </p:cNvSpPr>
          <p:nvPr>
            <p:ph type="sldNum" sz="quarter" idx="5"/>
          </p:nvPr>
        </p:nvSpPr>
        <p:spPr/>
        <p:txBody>
          <a:bodyPr/>
          <a:lstStyle/>
          <a:p>
            <a:fld id="{C5802E3C-7C98-6D4E-9D5A-708DA09B8DD6}" type="slidenum">
              <a:rPr lang="en-US" smtClean="0"/>
              <a:t>8</a:t>
            </a:fld>
            <a:endParaRPr lang="en-US" dirty="0"/>
          </a:p>
        </p:txBody>
      </p:sp>
    </p:spTree>
    <p:extLst>
      <p:ext uri="{BB962C8B-B14F-4D97-AF65-F5344CB8AC3E}">
        <p14:creationId xmlns:p14="http://schemas.microsoft.com/office/powerpoint/2010/main" val="479198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956A1-BF7D-3358-7ECA-6578DCA3A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6148E-EF81-67F9-F395-B538E30E8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FCBC4-8C8D-0173-57F2-C3EE18CBEF9A}"/>
              </a:ext>
            </a:extLst>
          </p:cNvPr>
          <p:cNvSpPr>
            <a:spLocks noGrp="1"/>
          </p:cNvSpPr>
          <p:nvPr>
            <p:ph type="body" idx="1"/>
          </p:nvPr>
        </p:nvSpPr>
        <p:spPr/>
        <p:txBody>
          <a:bodyPr/>
          <a:lstStyle/>
          <a:p>
            <a:r>
              <a:rPr lang="en-US" b="1" dirty="0"/>
              <a:t>Talking points: </a:t>
            </a:r>
          </a:p>
          <a:p>
            <a:endParaRPr lang="en-US" b="1" dirty="0"/>
          </a:p>
          <a:p>
            <a:endParaRPr lang="en-US" b="1" dirty="0"/>
          </a:p>
          <a:p>
            <a:endParaRPr lang="en-US" b="1" dirty="0"/>
          </a:p>
        </p:txBody>
      </p:sp>
      <p:sp>
        <p:nvSpPr>
          <p:cNvPr id="4" name="Slide Number Placeholder 3">
            <a:extLst>
              <a:ext uri="{FF2B5EF4-FFF2-40B4-BE49-F238E27FC236}">
                <a16:creationId xmlns:a16="http://schemas.microsoft.com/office/drawing/2014/main" id="{007F2334-A734-5DDF-BB1A-3CF58731D907}"/>
              </a:ext>
            </a:extLst>
          </p:cNvPr>
          <p:cNvSpPr>
            <a:spLocks noGrp="1"/>
          </p:cNvSpPr>
          <p:nvPr>
            <p:ph type="sldNum" sz="quarter" idx="5"/>
          </p:nvPr>
        </p:nvSpPr>
        <p:spPr/>
        <p:txBody>
          <a:bodyPr/>
          <a:lstStyle/>
          <a:p>
            <a:fld id="{C5802E3C-7C98-6D4E-9D5A-708DA09B8DD6}" type="slidenum">
              <a:rPr lang="en-US" smtClean="0"/>
              <a:t>9</a:t>
            </a:fld>
            <a:endParaRPr lang="en-US" dirty="0"/>
          </a:p>
        </p:txBody>
      </p:sp>
    </p:spTree>
    <p:extLst>
      <p:ext uri="{BB962C8B-B14F-4D97-AF65-F5344CB8AC3E}">
        <p14:creationId xmlns:p14="http://schemas.microsoft.com/office/powerpoint/2010/main" val="345714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 </a:t>
            </a:r>
          </a:p>
          <a:p>
            <a:endParaRPr lang="en-US" b="1" dirty="0"/>
          </a:p>
          <a:p>
            <a:r>
              <a:rPr lang="en-US" dirty="0"/>
              <a:t>California has made progress toward advancing access to telehealth across many areas, including: </a:t>
            </a:r>
          </a:p>
          <a:p>
            <a:pPr marL="171450" indent="-171450">
              <a:buFontTx/>
              <a:buChar char="-"/>
            </a:pPr>
            <a:r>
              <a:rPr lang="en-US" b="1" dirty="0"/>
              <a:t>Policy &amp; financing.</a:t>
            </a:r>
            <a:r>
              <a:rPr lang="en-US" dirty="0"/>
              <a:t> Evolution in the telehealth policy environment has made telehealth available, including to patients using Medi-Cal.</a:t>
            </a:r>
          </a:p>
          <a:p>
            <a:pPr marL="171450" indent="-171450">
              <a:buFontTx/>
              <a:buChar char="-"/>
            </a:pPr>
            <a:r>
              <a:rPr lang="en-US" b="1" dirty="0"/>
              <a:t>Consumer/patient interest and perception of telehealth.</a:t>
            </a:r>
            <a:r>
              <a:rPr lang="en-US" dirty="0"/>
              <a:t> As a result of telehealth’s widespread availability, patients are interested in using telehealth and would like it to be a regular part of their care.</a:t>
            </a:r>
          </a:p>
          <a:p>
            <a:pPr marL="171450" indent="-171450">
              <a:buFontTx/>
              <a:buChar char="-"/>
            </a:pPr>
            <a:r>
              <a:rPr lang="en-US" b="1" dirty="0"/>
              <a:t>Research.</a:t>
            </a:r>
            <a:r>
              <a:rPr lang="en-US" dirty="0"/>
              <a:t> </a:t>
            </a:r>
            <a:r>
              <a:rPr lang="en-US" sz="1800" dirty="0">
                <a:effectLst/>
                <a:latin typeface="Calibri" panose="020F0502020204030204" pitchFamily="34" charset="0"/>
                <a:ea typeface="Aptos" panose="020B0004020202020204" pitchFamily="34" charset="0"/>
              </a:rPr>
              <a:t>The body evidence on telehealth continues to grow, particularly following the surge in telehealth use during and after the COVID-19 pandemic.</a:t>
            </a:r>
          </a:p>
          <a:p>
            <a:pPr marL="171450" indent="-171450">
              <a:buFontTx/>
              <a:buChar char="-"/>
            </a:pPr>
            <a:r>
              <a:rPr lang="en-US" sz="1800" b="1" dirty="0">
                <a:effectLst/>
                <a:latin typeface="Calibri" panose="020F0502020204030204" pitchFamily="34" charset="0"/>
              </a:rPr>
              <a:t>Telehealth implementation.</a:t>
            </a:r>
            <a:r>
              <a:rPr lang="en-US" sz="1800" dirty="0">
                <a:effectLst/>
                <a:latin typeface="Calibri" panose="020F0502020204030204" pitchFamily="34" charset="0"/>
              </a:rPr>
              <a:t> Telehealth is widely available to patients, including in California’s clinical safety net.</a:t>
            </a:r>
          </a:p>
          <a:p>
            <a:pPr marL="0" indent="0">
              <a:buFontTx/>
              <a:buNone/>
            </a:pPr>
            <a:endParaRPr lang="en-US" sz="1800" dirty="0">
              <a:effectLst/>
              <a:latin typeface="Calibri" panose="020F0502020204030204" pitchFamily="34" charset="0"/>
            </a:endParaRPr>
          </a:p>
          <a:p>
            <a:pPr rtl="0">
              <a:spcBef>
                <a:spcPts val="0"/>
              </a:spcBef>
              <a:spcAft>
                <a:spcPts val="0"/>
              </a:spcAft>
            </a:pPr>
            <a:r>
              <a:rPr lang="en-US" sz="1800" b="0" i="0" u="none" strike="noStrike" dirty="0">
                <a:solidFill>
                  <a:srgbClr val="595959"/>
                </a:solidFill>
                <a:effectLst/>
                <a:latin typeface="Arial" panose="020B0604020202020204" pitchFamily="34" charset="0"/>
              </a:rPr>
              <a:t>Because telehealth has evolved so much in the past several years and is clearly here to stay, it seemed a good time to celebrate progress and to take a critical look at the challenges — particularly the equity challenges related to telehealth access — and to think strategically about what next steps will continue to support access to telehealth.</a:t>
            </a:r>
          </a:p>
          <a:p>
            <a:pPr rtl="0">
              <a:spcBef>
                <a:spcPts val="0"/>
              </a:spcBef>
              <a:spcAft>
                <a:spcPts val="0"/>
              </a:spcAft>
            </a:pPr>
            <a:endParaRPr lang="en-US" sz="1800" b="0" i="0" u="none" strike="noStrike" dirty="0">
              <a:solidFill>
                <a:srgbClr val="595959"/>
              </a:solidFill>
              <a:effectLst/>
              <a:latin typeface="Arial" panose="020B0604020202020204" pitchFamily="34" charset="0"/>
            </a:endParaRPr>
          </a:p>
          <a:p>
            <a:pPr rtl="0">
              <a:spcBef>
                <a:spcPts val="0"/>
              </a:spcBef>
              <a:spcAft>
                <a:spcPts val="0"/>
              </a:spcAft>
            </a:pPr>
            <a:r>
              <a:rPr lang="en-US" sz="1800" b="0" i="0" u="none" strike="noStrike" dirty="0">
                <a:solidFill>
                  <a:srgbClr val="595959"/>
                </a:solidFill>
                <a:effectLst/>
                <a:latin typeface="Arial" panose="020B0604020202020204" pitchFamily="34" charset="0"/>
              </a:rPr>
              <a:t>As part of this effort, we reviewed dozens of documents/literature and conducted interviews with key informants. We interviewed 27 people — including many in this room — working in the areas of telehealth policy, implementation, and research. We appreciate all of you who provided your insights. This effort reflects the expertise of those who have been working in the telehealth space; our role was to listen and synthesize.</a:t>
            </a:r>
            <a:endParaRPr lang="en-US" sz="1800" dirty="0">
              <a:effectLst/>
              <a:latin typeface="Calibri" panose="020F0502020204030204" pitchFamily="34"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C5802E3C-7C98-6D4E-9D5A-708DA09B8DD6}" type="slidenum">
              <a:rPr lang="en-US" smtClean="0"/>
              <a:t>10</a:t>
            </a:fld>
            <a:endParaRPr lang="en-US" dirty="0"/>
          </a:p>
        </p:txBody>
      </p:sp>
    </p:spTree>
    <p:extLst>
      <p:ext uri="{BB962C8B-B14F-4D97-AF65-F5344CB8AC3E}">
        <p14:creationId xmlns:p14="http://schemas.microsoft.com/office/powerpoint/2010/main" val="406090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&amp; Financing</a:t>
            </a:r>
          </a:p>
          <a:p>
            <a:endParaRPr lang="en-US" dirty="0"/>
          </a:p>
          <a:p>
            <a:r>
              <a:rPr lang="en-US" b="1" dirty="0"/>
              <a:t>Talking points </a:t>
            </a:r>
          </a:p>
          <a:p>
            <a:pPr marL="28575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California made many telehealth-related policy advances before 2020, which set the stage for progress during and after the pandemic. </a:t>
            </a:r>
          </a:p>
          <a:p>
            <a:pPr marL="742950" lvl="1" indent="-285750">
              <a:buFont typeface="Arial" panose="020B0604020202020204" pitchFamily="34" charset="0"/>
              <a:buChar char="•"/>
            </a:pPr>
            <a:r>
              <a:rPr lang="en-US" sz="1800" b="0" dirty="0">
                <a:effectLst/>
                <a:latin typeface="Calibri" panose="020F0502020204030204" pitchFamily="34" charset="0"/>
              </a:rPr>
              <a:t>Coverage of telehealth by Medi-Cal began in 1996, </a:t>
            </a:r>
            <a:r>
              <a:rPr lang="en-US" sz="1800" b="0" dirty="0">
                <a:effectLst/>
                <a:latin typeface="Calibri" panose="020F0502020204030204" pitchFamily="34" charset="0"/>
                <a:ea typeface="Aptos" panose="020B0004020202020204" pitchFamily="34" charset="0"/>
              </a:rPr>
              <a:t>making Medi-Cal a leader in reimbursement for telehealth in California.</a:t>
            </a:r>
          </a:p>
          <a:p>
            <a:pPr marL="742950" lvl="1"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Was more lenient than Medicare — for example, it allowed telehealth outside of rural and Health Professional Shortage Areas.</a:t>
            </a:r>
          </a:p>
          <a:p>
            <a:pPr marL="742950" lvl="1"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Before 2020, most telehealth was from clinic-to-clinic; for example, for specialty care access.</a:t>
            </a:r>
          </a:p>
          <a:p>
            <a:pPr marL="742950" lvl="1"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E-consult programs were also robust before 2020 — particularly with in-county health systems.</a:t>
            </a:r>
          </a:p>
          <a:p>
            <a:pPr marL="285750" lvl="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Policy changes from 2020 </a:t>
            </a:r>
            <a:r>
              <a:rPr lang="en-US" sz="1800" b="0" dirty="0">
                <a:effectLst/>
                <a:highlight>
                  <a:srgbClr val="FFFF00"/>
                </a:highlight>
                <a:latin typeface="Calibri" panose="020F0502020204030204" pitchFamily="34" charset="0"/>
                <a:ea typeface="Aptos" panose="020B0004020202020204" pitchFamily="34" charset="0"/>
              </a:rPr>
              <a:t>onward allowed for expanded use of telehealth. </a:t>
            </a:r>
            <a:r>
              <a:rPr lang="en-US" sz="1800" b="0" dirty="0">
                <a:effectLst/>
                <a:latin typeface="Calibri" panose="020F0502020204030204" pitchFamily="34" charset="0"/>
                <a:ea typeface="Aptos" panose="020B0004020202020204" pitchFamily="34" charset="0"/>
              </a:rPr>
              <a:t>Initially, these were a result of waivers under the public health emergency, but have evolved into permanent policy.</a:t>
            </a:r>
          </a:p>
          <a:p>
            <a:pPr marL="742950" lvl="1"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Telehealth allowed from home and other locations</a:t>
            </a:r>
          </a:p>
          <a:p>
            <a:pPr marL="742950" lvl="1"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Ongoing Medi-Cal payment for telehealth</a:t>
            </a:r>
          </a:p>
          <a:p>
            <a:pPr marL="742950" lvl="1"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Payment parity</a:t>
            </a:r>
          </a:p>
          <a:p>
            <a:pPr marL="742950" lvl="1"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Other supportive policies: broadband access, community health workers, school-based services</a:t>
            </a:r>
          </a:p>
          <a:p>
            <a:pPr marL="285750" lvl="0" indent="-285750">
              <a:buFont typeface="Arial" panose="020B0604020202020204" pitchFamily="34" charset="0"/>
              <a:buChar char="•"/>
            </a:pPr>
            <a:r>
              <a:rPr lang="en-US" sz="1800" b="0" dirty="0">
                <a:effectLst/>
                <a:latin typeface="Calibri" panose="020F0502020204030204" pitchFamily="34" charset="0"/>
                <a:ea typeface="Aptos" panose="020B0004020202020204" pitchFamily="34" charset="0"/>
              </a:rPr>
              <a:t>Changes in policy have been facilitated by California Telehealth Policy Coalition, increased consumer demand, DHCS interpretation.</a:t>
            </a:r>
          </a:p>
        </p:txBody>
      </p:sp>
      <p:sp>
        <p:nvSpPr>
          <p:cNvPr id="4" name="Slide Number Placeholder 3"/>
          <p:cNvSpPr>
            <a:spLocks noGrp="1"/>
          </p:cNvSpPr>
          <p:nvPr>
            <p:ph type="sldNum" sz="quarter" idx="5"/>
          </p:nvPr>
        </p:nvSpPr>
        <p:spPr/>
        <p:txBody>
          <a:bodyPr/>
          <a:lstStyle/>
          <a:p>
            <a:fld id="{C5802E3C-7C98-6D4E-9D5A-708DA09B8DD6}" type="slidenum">
              <a:rPr lang="en-US" smtClean="0"/>
              <a:t>11</a:t>
            </a:fld>
            <a:endParaRPr lang="en-US" dirty="0"/>
          </a:p>
        </p:txBody>
      </p:sp>
    </p:spTree>
    <p:extLst>
      <p:ext uri="{BB962C8B-B14F-4D97-AF65-F5344CB8AC3E}">
        <p14:creationId xmlns:p14="http://schemas.microsoft.com/office/powerpoint/2010/main" val="130792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A15C-2FBC-9443-53EC-449B37D9F3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9DCA4B-CC00-FB53-7756-DED83FA9D7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29F235-85DB-B19B-93A5-BB921E4D757C}"/>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5" name="Footer Placeholder 4">
            <a:extLst>
              <a:ext uri="{FF2B5EF4-FFF2-40B4-BE49-F238E27FC236}">
                <a16:creationId xmlns:a16="http://schemas.microsoft.com/office/drawing/2014/main" id="{2B02D816-2896-F12A-1D73-32EAC5028B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EA4E8B-60FB-7C76-0E74-DEC5A783E475}"/>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245878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A031-8584-E66F-EB34-1BC23CFF73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FD302-7DF0-B849-171E-4CFA18B874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BB690-FF42-68BF-1CE9-58CEEBBE5CC6}"/>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5" name="Footer Placeholder 4">
            <a:extLst>
              <a:ext uri="{FF2B5EF4-FFF2-40B4-BE49-F238E27FC236}">
                <a16:creationId xmlns:a16="http://schemas.microsoft.com/office/drawing/2014/main" id="{DBA0564F-E8E3-522A-41AC-07794E8990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4C2AA1-6575-586D-23C4-86651985BF57}"/>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201140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B5FB4A-E9BE-8831-267F-FECB2F4CC5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A2751F-3DBD-C256-7EB2-344C1B3812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0B979-730D-1C05-12A4-A856C8BC60A4}"/>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5" name="Footer Placeholder 4">
            <a:extLst>
              <a:ext uri="{FF2B5EF4-FFF2-40B4-BE49-F238E27FC236}">
                <a16:creationId xmlns:a16="http://schemas.microsoft.com/office/drawing/2014/main" id="{268C8592-805D-0A32-8648-F4FE24AC61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F3EDE0-B807-BE8E-D33D-5173546EE6E0}"/>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4148706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4DF1B4-487C-1744-A1A7-40D0FE0CCBED}"/>
              </a:ext>
            </a:extLst>
          </p:cNvPr>
          <p:cNvSpPr/>
          <p:nvPr userDrawn="1"/>
        </p:nvSpPr>
        <p:spPr>
          <a:xfrm>
            <a:off x="0" y="6176963"/>
            <a:ext cx="12192000" cy="6810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9E369AC2-7C1D-B241-9937-E0347CFDF23A}"/>
              </a:ext>
            </a:extLst>
          </p:cNvPr>
          <p:cNvSpPr>
            <a:spLocks noGrp="1"/>
          </p:cNvSpPr>
          <p:nvPr>
            <p:ph type="sldNum" sz="quarter" idx="4"/>
          </p:nvPr>
        </p:nvSpPr>
        <p:spPr>
          <a:xfrm>
            <a:off x="6193888" y="6334683"/>
            <a:ext cx="5159912" cy="365596"/>
          </a:xfrm>
          <a:prstGeom prst="rect">
            <a:avLst/>
          </a:prstGeom>
        </p:spPr>
        <p:txBody>
          <a:bodyPr vert="horz" lIns="91440" tIns="45720" rIns="91440" bIns="45720" rtlCol="0" anchor="ctr"/>
          <a:lstStyle>
            <a:lvl1pPr algn="r">
              <a:defRPr sz="1200" b="1" i="0">
                <a:solidFill>
                  <a:schemeClr val="bg1"/>
                </a:solidFill>
                <a:latin typeface="Museo Sans Cond 700" panose="02000000000000000000" pitchFamily="2" charset="0"/>
              </a:defRPr>
            </a:lvl1pPr>
          </a:lstStyle>
          <a:p>
            <a:r>
              <a:rPr lang="en-US" dirty="0"/>
              <a:t>CENTER FOR COMMUNITY HEALTH AND EVALUATION |     </a:t>
            </a:r>
            <a:fld id="{124E6FD9-92FF-C64B-8B43-A7A55FF9268E}" type="slidenum">
              <a:rPr lang="en-US" smtClean="0"/>
              <a:pPr/>
              <a:t>‹#›</a:t>
            </a:fld>
            <a:endParaRPr lang="en-US" dirty="0"/>
          </a:p>
        </p:txBody>
      </p:sp>
    </p:spTree>
    <p:extLst>
      <p:ext uri="{BB962C8B-B14F-4D97-AF65-F5344CB8AC3E}">
        <p14:creationId xmlns:p14="http://schemas.microsoft.com/office/powerpoint/2010/main" val="1171779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
        <p:nvSpPr>
          <p:cNvPr id="6" name="TextBox 5">
            <a:extLst>
              <a:ext uri="{FF2B5EF4-FFF2-40B4-BE49-F238E27FC236}">
                <a16:creationId xmlns:a16="http://schemas.microsoft.com/office/drawing/2014/main" id="{C2FB1230-AA84-44EC-A0EB-E39F26F5A91A}"/>
              </a:ext>
            </a:extLst>
          </p:cNvPr>
          <p:cNvSpPr txBox="1"/>
          <p:nvPr userDrawn="1"/>
        </p:nvSpPr>
        <p:spPr>
          <a:xfrm>
            <a:off x="4424855" y="6571866"/>
            <a:ext cx="3431628" cy="261610"/>
          </a:xfrm>
          <a:prstGeom prst="rect">
            <a:avLst/>
          </a:prstGeom>
          <a:noFill/>
        </p:spPr>
        <p:txBody>
          <a:bodyPr wrap="square" rtlCol="0">
            <a:spAutoFit/>
          </a:bodyPr>
          <a:lstStyle/>
          <a:p>
            <a:pPr algn="ctr"/>
            <a:r>
              <a:rPr lang="en-US" sz="1100" dirty="0">
                <a:solidFill>
                  <a:srgbClr val="969696"/>
                </a:solidFill>
                <a:latin typeface="Source Sans Pro" panose="020B0503030403020204" pitchFamily="34" charset="0"/>
              </a:rPr>
              <a:t>www.chcf.org</a:t>
            </a:r>
          </a:p>
        </p:txBody>
      </p:sp>
      <p:sp>
        <p:nvSpPr>
          <p:cNvPr id="7" name="TextBox 6">
            <a:extLst>
              <a:ext uri="{FF2B5EF4-FFF2-40B4-BE49-F238E27FC236}">
                <a16:creationId xmlns:a16="http://schemas.microsoft.com/office/drawing/2014/main" id="{4D79B518-4C72-4E62-999F-26D29777A222}"/>
              </a:ext>
            </a:extLst>
          </p:cNvPr>
          <p:cNvSpPr txBox="1"/>
          <p:nvPr userDrawn="1"/>
        </p:nvSpPr>
        <p:spPr>
          <a:xfrm>
            <a:off x="251430" y="6559494"/>
            <a:ext cx="3431628" cy="261610"/>
          </a:xfrm>
          <a:prstGeom prst="rect">
            <a:avLst/>
          </a:prstGeom>
          <a:noFill/>
        </p:spPr>
        <p:txBody>
          <a:bodyPr wrap="square" rtlCol="0">
            <a:spAutoFit/>
          </a:bodyPr>
          <a:lstStyle/>
          <a:p>
            <a:pPr algn="l"/>
            <a:r>
              <a:rPr lang="en-US" sz="1100" dirty="0">
                <a:solidFill>
                  <a:srgbClr val="969696"/>
                </a:solidFill>
                <a:latin typeface="Source Sans Pro" panose="020B0503030403020204" pitchFamily="34" charset="0"/>
              </a:rPr>
              <a:t>California Health Care Foundation</a:t>
            </a:r>
          </a:p>
        </p:txBody>
      </p:sp>
    </p:spTree>
    <p:extLst>
      <p:ext uri="{BB962C8B-B14F-4D97-AF65-F5344CB8AC3E}">
        <p14:creationId xmlns:p14="http://schemas.microsoft.com/office/powerpoint/2010/main" val="2224847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5320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D29C-118E-ACA5-5FFD-E2BF973FD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0A69D5-A0EE-94AA-858A-ECEE66EE4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CF265-2A92-39A3-E903-06A2AC3ED801}"/>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5" name="Footer Placeholder 4">
            <a:extLst>
              <a:ext uri="{FF2B5EF4-FFF2-40B4-BE49-F238E27FC236}">
                <a16:creationId xmlns:a16="http://schemas.microsoft.com/office/drawing/2014/main" id="{A70761BC-8E3A-275B-2E16-A4E986AD60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54C5E5-6793-3CDE-5CAF-426BC05448A9}"/>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102413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B0C6D-59AE-69BF-2252-8126DBC72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7886B4-7E95-3580-D590-9A3CEBFC18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EFF11-7460-DE6F-AEFF-856C52AF2730}"/>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5" name="Footer Placeholder 4">
            <a:extLst>
              <a:ext uri="{FF2B5EF4-FFF2-40B4-BE49-F238E27FC236}">
                <a16:creationId xmlns:a16="http://schemas.microsoft.com/office/drawing/2014/main" id="{1EA7F5A7-EB67-2F01-9060-8265B4AFE1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AC0937-E294-664F-5C79-E7C0684594C5}"/>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245741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AAFC-0C85-AF59-C420-357325162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8872C-5495-7D7D-3904-B441C4740F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A42DA-AC19-933F-B422-9480353E4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3B43EE-1ACE-E25E-7373-94ADC0512657}"/>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6" name="Footer Placeholder 5">
            <a:extLst>
              <a:ext uri="{FF2B5EF4-FFF2-40B4-BE49-F238E27FC236}">
                <a16:creationId xmlns:a16="http://schemas.microsoft.com/office/drawing/2014/main" id="{2997FF80-68A5-EAB2-07DD-3F92BC4F7F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7FE861-97B3-4639-2E29-86BF5B040E46}"/>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148192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AB6A-9F36-DB12-A6B3-5FD4840659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A4EC8-FE31-19F4-87B1-DD15FC0CC4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5559A2-DDF8-53DF-376E-BCC574E2F4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BB8210-4A22-CD55-3636-72C07747D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EA1CE-1391-98EC-017E-626E792670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5345E-FF9D-8A29-1B15-E073462F147C}"/>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8" name="Footer Placeholder 7">
            <a:extLst>
              <a:ext uri="{FF2B5EF4-FFF2-40B4-BE49-F238E27FC236}">
                <a16:creationId xmlns:a16="http://schemas.microsoft.com/office/drawing/2014/main" id="{5FD277B7-958B-E279-C75C-22D5D03D93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F40C429-E02D-57BD-D84F-0C0977AAB68A}"/>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73849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09F7E-88DD-53B6-21A4-3786DD4CCA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0CC14E-2781-9452-D51F-931F9E56A307}"/>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4" name="Footer Placeholder 3">
            <a:extLst>
              <a:ext uri="{FF2B5EF4-FFF2-40B4-BE49-F238E27FC236}">
                <a16:creationId xmlns:a16="http://schemas.microsoft.com/office/drawing/2014/main" id="{92BFCD1B-7EC0-482B-18C3-CFD8C8E806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649924F-A5C4-70FF-7BC9-EAF4258E4D78}"/>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148276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E5D04-D3E5-6842-D14B-CC1001489254}"/>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3" name="Footer Placeholder 2">
            <a:extLst>
              <a:ext uri="{FF2B5EF4-FFF2-40B4-BE49-F238E27FC236}">
                <a16:creationId xmlns:a16="http://schemas.microsoft.com/office/drawing/2014/main" id="{BA7F3ACD-82E3-5CBD-05D5-C9D4E5DB3D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176F786-5B7A-6C74-2E56-A5B75DB1A5A5}"/>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358834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AAD6-384E-489E-BC04-C4F47BB2B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F948CA-5282-2E02-FCF9-8A2F5FCCB1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4A63C-3280-3B70-8DBF-DD79622AE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EFD41-4423-D44C-E04B-A54D40CCBAA2}"/>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6" name="Footer Placeholder 5">
            <a:extLst>
              <a:ext uri="{FF2B5EF4-FFF2-40B4-BE49-F238E27FC236}">
                <a16:creationId xmlns:a16="http://schemas.microsoft.com/office/drawing/2014/main" id="{AD19855B-0A32-F3AC-12A6-96CFCBBFF4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204937-72CD-8A90-B3D6-7F5B35535F13}"/>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277540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60B9-B909-312B-1791-1A6FF014A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15F3D9-3907-C8CC-B7D0-0F9E36619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FA797F5-EFC0-A359-37C8-84CF045A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80B3C-F3E5-8C0E-5A68-D2204037DF21}"/>
              </a:ext>
            </a:extLst>
          </p:cNvPr>
          <p:cNvSpPr>
            <a:spLocks noGrp="1"/>
          </p:cNvSpPr>
          <p:nvPr>
            <p:ph type="dt" sz="half" idx="10"/>
          </p:nvPr>
        </p:nvSpPr>
        <p:spPr/>
        <p:txBody>
          <a:bodyPr/>
          <a:lstStyle/>
          <a:p>
            <a:fld id="{EB4BA724-331A-D941-8401-14A87A088F24}" type="datetimeFigureOut">
              <a:rPr lang="en-US" smtClean="0"/>
              <a:t>1/22/2025</a:t>
            </a:fld>
            <a:endParaRPr lang="en-US" dirty="0"/>
          </a:p>
        </p:txBody>
      </p:sp>
      <p:sp>
        <p:nvSpPr>
          <p:cNvPr id="6" name="Footer Placeholder 5">
            <a:extLst>
              <a:ext uri="{FF2B5EF4-FFF2-40B4-BE49-F238E27FC236}">
                <a16:creationId xmlns:a16="http://schemas.microsoft.com/office/drawing/2014/main" id="{CEC7C4A7-B827-D5D5-106D-8EB6F5FD3D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8B645B-2876-0F56-CF16-43B6C38EF8FE}"/>
              </a:ext>
            </a:extLst>
          </p:cNvPr>
          <p:cNvSpPr>
            <a:spLocks noGrp="1"/>
          </p:cNvSpPr>
          <p:nvPr>
            <p:ph type="sldNum" sz="quarter" idx="12"/>
          </p:nvPr>
        </p:nvSpPr>
        <p:spPr/>
        <p:txBody>
          <a:bodyPr/>
          <a:lstStyle/>
          <a:p>
            <a:fld id="{0ACFD245-27B4-8940-A913-5ACDDF8BDA9D}" type="slidenum">
              <a:rPr lang="en-US" smtClean="0"/>
              <a:t>‹#›</a:t>
            </a:fld>
            <a:endParaRPr lang="en-US" dirty="0"/>
          </a:p>
        </p:txBody>
      </p:sp>
    </p:spTree>
    <p:extLst>
      <p:ext uri="{BB962C8B-B14F-4D97-AF65-F5344CB8AC3E}">
        <p14:creationId xmlns:p14="http://schemas.microsoft.com/office/powerpoint/2010/main" val="18669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CA9912-CAE2-4005-99A7-AEDC7FB484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4745B1-59FB-DC48-B6E5-7C4B58742E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4F265-0BF9-6AB1-8B74-E226DBCCA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4BA724-331A-D941-8401-14A87A088F24}" type="datetimeFigureOut">
              <a:rPr lang="en-US" smtClean="0"/>
              <a:t>1/22/2025</a:t>
            </a:fld>
            <a:endParaRPr lang="en-US" dirty="0"/>
          </a:p>
        </p:txBody>
      </p:sp>
      <p:sp>
        <p:nvSpPr>
          <p:cNvPr id="5" name="Footer Placeholder 4">
            <a:extLst>
              <a:ext uri="{FF2B5EF4-FFF2-40B4-BE49-F238E27FC236}">
                <a16:creationId xmlns:a16="http://schemas.microsoft.com/office/drawing/2014/main" id="{19C8AA96-A1E7-927D-2456-8B3E2FA36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B0499F6-1803-8EE8-B86E-DBF490E06A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CFD245-27B4-8940-A913-5ACDDF8BDA9D}" type="slidenum">
              <a:rPr lang="en-US" smtClean="0"/>
              <a:t>‹#›</a:t>
            </a:fld>
            <a:endParaRPr lang="en-US" dirty="0"/>
          </a:p>
        </p:txBody>
      </p:sp>
    </p:spTree>
    <p:extLst>
      <p:ext uri="{BB962C8B-B14F-4D97-AF65-F5344CB8AC3E}">
        <p14:creationId xmlns:p14="http://schemas.microsoft.com/office/powerpoint/2010/main" val="712054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AA42B4-B442-9340-A41D-35761EFA9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0BCE995-1AC4-A54D-B9E5-C93BCDF6C3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27" name="Footer Placeholder 14">
            <a:extLst>
              <a:ext uri="{FF2B5EF4-FFF2-40B4-BE49-F238E27FC236}">
                <a16:creationId xmlns:a16="http://schemas.microsoft.com/office/drawing/2014/main" id="{128CD04F-E74E-1E4F-822A-DE6E3758F3F1}"/>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b="1" spc="300">
                <a:solidFill>
                  <a:schemeClr val="bg1"/>
                </a:solidFill>
                <a:latin typeface="Museo Slab 500" panose="02000000000000000000" pitchFamily="2" charset="0"/>
              </a:defRPr>
            </a:lvl1pPr>
          </a:lstStyle>
          <a:p>
            <a:r>
              <a:rPr lang="en-US" dirty="0"/>
              <a:t>CENTER FOR CARE INNOVATIONS</a:t>
            </a:r>
          </a:p>
        </p:txBody>
      </p:sp>
      <p:sp>
        <p:nvSpPr>
          <p:cNvPr id="28" name="Slide Number Placeholder 5">
            <a:extLst>
              <a:ext uri="{FF2B5EF4-FFF2-40B4-BE49-F238E27FC236}">
                <a16:creationId xmlns:a16="http://schemas.microsoft.com/office/drawing/2014/main" id="{9F294954-AB33-8C43-8934-EB14EDF9B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1"/>
                </a:solidFill>
                <a:latin typeface="Museo Slab 700" panose="02000000000000000000" pitchFamily="2" charset="0"/>
              </a:defRPr>
            </a:lvl1pPr>
          </a:lstStyle>
          <a:p>
            <a:fld id="{124E6FD9-92FF-C64B-8B43-A7A55FF9268E}" type="slidenum">
              <a:rPr lang="en-US" smtClean="0"/>
              <a:pPr/>
              <a:t>‹#›</a:t>
            </a:fld>
            <a:endParaRPr lang="en-US" dirty="0"/>
          </a:p>
        </p:txBody>
      </p:sp>
    </p:spTree>
    <p:extLst>
      <p:ext uri="{BB962C8B-B14F-4D97-AF65-F5344CB8AC3E}">
        <p14:creationId xmlns:p14="http://schemas.microsoft.com/office/powerpoint/2010/main" val="3138750461"/>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914400" rtl="0" eaLnBrk="1" latinLnBrk="0" hangingPunct="1">
        <a:lnSpc>
          <a:spcPct val="90000"/>
        </a:lnSpc>
        <a:spcBef>
          <a:spcPct val="0"/>
        </a:spcBef>
        <a:buNone/>
        <a:defRPr sz="4400" b="1" i="0" kern="1200">
          <a:solidFill>
            <a:schemeClr val="tx1"/>
          </a:solidFill>
          <a:latin typeface="Museo Sans Cond 700"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spcAft>
          <a:spcPts val="1000"/>
        </a:spcAft>
        <a:buFont typeface="Arial" panose="020B0604020202020204" pitchFamily="34" charset="0"/>
        <a:buChar char="•"/>
        <a:defRPr sz="2400" kern="1200">
          <a:solidFill>
            <a:srgbClr val="727375"/>
          </a:solidFill>
          <a:latin typeface="Museo Slab 300" panose="02000000000000000000" pitchFamily="2" charset="0"/>
          <a:ea typeface="+mn-ea"/>
          <a:cs typeface="+mn-cs"/>
        </a:defRPr>
      </a:lvl1pPr>
      <a:lvl2pPr marL="685800" indent="-228600" algn="l" defTabSz="914400" rtl="0" eaLnBrk="1" latinLnBrk="0" hangingPunct="1">
        <a:lnSpc>
          <a:spcPct val="100000"/>
        </a:lnSpc>
        <a:spcBef>
          <a:spcPts val="1000"/>
        </a:spcBef>
        <a:spcAft>
          <a:spcPts val="1000"/>
        </a:spcAft>
        <a:buFont typeface="Arial" panose="020B0604020202020204" pitchFamily="34" charset="0"/>
        <a:buChar char="•"/>
        <a:defRPr sz="2000" kern="1200">
          <a:solidFill>
            <a:srgbClr val="727375"/>
          </a:solidFill>
          <a:latin typeface="Museo Slab 300" panose="02000000000000000000" pitchFamily="2" charset="0"/>
          <a:ea typeface="+mn-ea"/>
          <a:cs typeface="+mn-cs"/>
        </a:defRPr>
      </a:lvl2pPr>
      <a:lvl3pPr marL="1143000" indent="-228600" algn="l" defTabSz="914400" rtl="0" eaLnBrk="1" latinLnBrk="0" hangingPunct="1">
        <a:lnSpc>
          <a:spcPct val="90000"/>
        </a:lnSpc>
        <a:spcBef>
          <a:spcPts val="1000"/>
        </a:spcBef>
        <a:spcAft>
          <a:spcPts val="1000"/>
        </a:spcAft>
        <a:buFont typeface="Arial" panose="020B0604020202020204" pitchFamily="34" charset="0"/>
        <a:buChar char="•"/>
        <a:defRPr sz="1800" kern="1200">
          <a:solidFill>
            <a:srgbClr val="727375"/>
          </a:solidFill>
          <a:latin typeface="Museo Slab 300"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useo Slab 500"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useo Slab 500"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pos="7152">
          <p15:clr>
            <a:srgbClr val="F26B43"/>
          </p15:clr>
        </p15:guide>
        <p15:guide id="3" orient="horz" pos="432">
          <p15:clr>
            <a:srgbClr val="F26B43"/>
          </p15:clr>
        </p15:guide>
        <p15:guide id="4" pos="3840">
          <p15:clr>
            <a:srgbClr val="F26B43"/>
          </p15:clr>
        </p15:guide>
        <p15:guide id="5"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AB38A777-BF9D-4A03-8CAD-C9DF9D53E9A0}"/>
              </a:ext>
            </a:extLst>
          </p:cNvPr>
          <p:cNvSpPr txBox="1"/>
          <p:nvPr userDrawn="1"/>
        </p:nvSpPr>
        <p:spPr>
          <a:xfrm>
            <a:off x="4424855" y="6571866"/>
            <a:ext cx="3431628" cy="261610"/>
          </a:xfrm>
          <a:prstGeom prst="rect">
            <a:avLst/>
          </a:prstGeom>
          <a:noFill/>
        </p:spPr>
        <p:txBody>
          <a:bodyPr wrap="square" rtlCol="0">
            <a:spAutoFit/>
          </a:bodyPr>
          <a:lstStyle/>
          <a:p>
            <a:pPr algn="ctr"/>
            <a:r>
              <a:rPr lang="en-US" sz="1100" dirty="0">
                <a:solidFill>
                  <a:srgbClr val="969696"/>
                </a:solidFill>
                <a:latin typeface="Source Sans Pro" panose="020B0503030403020204" pitchFamily="34" charset="0"/>
              </a:rPr>
              <a:t>www.chcf.org</a:t>
            </a:r>
          </a:p>
        </p:txBody>
      </p:sp>
      <p:sp>
        <p:nvSpPr>
          <p:cNvPr id="8" name="TextBox 7">
            <a:extLst>
              <a:ext uri="{FF2B5EF4-FFF2-40B4-BE49-F238E27FC236}">
                <a16:creationId xmlns:a16="http://schemas.microsoft.com/office/drawing/2014/main" id="{0B299879-1D0C-4645-9886-6A5A0E6D409E}"/>
              </a:ext>
            </a:extLst>
          </p:cNvPr>
          <p:cNvSpPr txBox="1"/>
          <p:nvPr userDrawn="1"/>
        </p:nvSpPr>
        <p:spPr>
          <a:xfrm>
            <a:off x="251430" y="6559494"/>
            <a:ext cx="3431628" cy="261610"/>
          </a:xfrm>
          <a:prstGeom prst="rect">
            <a:avLst/>
          </a:prstGeom>
          <a:noFill/>
        </p:spPr>
        <p:txBody>
          <a:bodyPr wrap="square" rtlCol="0">
            <a:spAutoFit/>
          </a:bodyPr>
          <a:lstStyle/>
          <a:p>
            <a:pPr algn="l"/>
            <a:r>
              <a:rPr lang="en-US" sz="1100" dirty="0">
                <a:solidFill>
                  <a:srgbClr val="969696"/>
                </a:solidFill>
                <a:latin typeface="Source Sans Pro" panose="020B0503030403020204" pitchFamily="34" charset="0"/>
              </a:rPr>
              <a:t>California Health Care Foundation</a:t>
            </a:r>
          </a:p>
        </p:txBody>
      </p:sp>
    </p:spTree>
    <p:extLst>
      <p:ext uri="{BB962C8B-B14F-4D97-AF65-F5344CB8AC3E}">
        <p14:creationId xmlns:p14="http://schemas.microsoft.com/office/powerpoint/2010/main" val="1012573884"/>
      </p:ext>
    </p:extLst>
  </p:cSld>
  <p:clrMap bg1="lt1" tx1="dk1" bg2="lt2" tx2="dk2" accent1="accent1" accent2="accent2" accent3="accent3" accent4="accent4" accent5="accent5" accent6="accent6" hlink="hlink" folHlink="folHlink"/>
  <p:sldLayoutIdLst>
    <p:sldLayoutId id="2147483669" r:id="rId1"/>
    <p:sldLayoutId id="21474836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hyperlink" Target="https://www.chcf.org/publication/telehealth-preferences-among-californians-low-income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IW1NdtbariQ?start=10&amp;feature=oembed" TargetMode="Externa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E2FDF01B-95A5-4110-A5E2-4B896536E565}"/>
              </a:ext>
            </a:extLst>
          </p:cNvPr>
          <p:cNvPicPr>
            <a:picLocks noChangeAspect="1"/>
          </p:cNvPicPr>
          <p:nvPr/>
        </p:nvPicPr>
        <p:blipFill rotWithShape="1">
          <a:blip r:embed="rId2"/>
          <a:srcRect l="3131" t="40976"/>
          <a:stretch/>
        </p:blipFill>
        <p:spPr>
          <a:xfrm>
            <a:off x="1256044" y="3378760"/>
            <a:ext cx="9856597" cy="3378247"/>
          </a:xfrm>
          <a:prstGeom prst="rect">
            <a:avLst/>
          </a:prstGeom>
        </p:spPr>
      </p:pic>
      <p:sp>
        <p:nvSpPr>
          <p:cNvPr id="7" name="TextBox 6">
            <a:extLst>
              <a:ext uri="{FF2B5EF4-FFF2-40B4-BE49-F238E27FC236}">
                <a16:creationId xmlns:a16="http://schemas.microsoft.com/office/drawing/2014/main" id="{D3CB6CF2-0866-4A17-AB63-1EA6ADE8A926}"/>
              </a:ext>
            </a:extLst>
          </p:cNvPr>
          <p:cNvSpPr txBox="1"/>
          <p:nvPr/>
        </p:nvSpPr>
        <p:spPr>
          <a:xfrm>
            <a:off x="0" y="0"/>
            <a:ext cx="12192000" cy="3139321"/>
          </a:xfrm>
          <a:prstGeom prst="rect">
            <a:avLst/>
          </a:prstGeom>
          <a:solidFill>
            <a:srgbClr val="0083A9"/>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useo Sans 700" panose="02000000000000000000" pitchFamily="50" charset="0"/>
                <a:ea typeface="+mn-ea"/>
                <a:cs typeface="+mn-cs"/>
              </a:rPr>
              <a:t>Telehealth’s Evolution in California: </a:t>
            </a:r>
            <a:br>
              <a:rPr kumimoji="0" lang="en-US" sz="3600" b="1" i="0" u="none" strike="noStrike" kern="1200" cap="none" spc="0" normalizeH="0" baseline="0" noProof="0" dirty="0">
                <a:ln>
                  <a:noFill/>
                </a:ln>
                <a:solidFill>
                  <a:srgbClr val="FFFFFF"/>
                </a:solidFill>
                <a:effectLst/>
                <a:uLnTx/>
                <a:uFillTx/>
                <a:latin typeface="Museo Sans 700" panose="02000000000000000000" pitchFamily="50" charset="0"/>
                <a:ea typeface="+mn-ea"/>
                <a:cs typeface="+mn-cs"/>
              </a:rPr>
            </a:br>
            <a:r>
              <a:rPr kumimoji="0" lang="en-US" sz="3600" b="1" i="0" u="none" strike="noStrike" kern="1200" cap="none" spc="0" normalizeH="0" baseline="0" noProof="0" dirty="0">
                <a:ln>
                  <a:noFill/>
                </a:ln>
                <a:solidFill>
                  <a:srgbClr val="FFFFFF"/>
                </a:solidFill>
                <a:effectLst/>
                <a:uLnTx/>
                <a:uFillTx/>
                <a:latin typeface="Museo Sans 700" panose="02000000000000000000" pitchFamily="50" charset="0"/>
                <a:ea typeface="+mn-ea"/>
                <a:cs typeface="+mn-cs"/>
              </a:rPr>
              <a:t>Where </a:t>
            </a:r>
            <a:r>
              <a:rPr lang="en-US" sz="3600" b="1" dirty="0">
                <a:solidFill>
                  <a:srgbClr val="FFFFFF"/>
                </a:solidFill>
                <a:latin typeface="Museo Sans 700" panose="02000000000000000000" pitchFamily="50" charset="0"/>
              </a:rPr>
              <a:t>Are We, and Where Do We Go from Here?</a:t>
            </a:r>
            <a:br>
              <a:rPr kumimoji="0" lang="en-US" sz="3600" b="1" i="0" u="none" strike="noStrike" kern="1200" cap="none" spc="0" normalizeH="0" baseline="0" noProof="0" dirty="0">
                <a:ln>
                  <a:noFill/>
                </a:ln>
                <a:solidFill>
                  <a:srgbClr val="FFFFFF"/>
                </a:solidFill>
                <a:effectLst/>
                <a:uLnTx/>
                <a:uFillTx/>
                <a:latin typeface="Museo Sans 700" panose="02000000000000000000" pitchFamily="50" charset="0"/>
                <a:ea typeface="+mn-ea"/>
                <a:cs typeface="+mn-cs"/>
              </a:rPr>
            </a:br>
            <a:endParaRPr kumimoji="0" lang="en-US" sz="3600" b="1" i="0" u="none" strike="noStrike" kern="1200" cap="none" spc="0" normalizeH="0" baseline="0" noProof="0" dirty="0">
              <a:ln>
                <a:noFill/>
              </a:ln>
              <a:solidFill>
                <a:srgbClr val="FFFFFF"/>
              </a:solidFill>
              <a:effectLst/>
              <a:uLnTx/>
              <a:uFillTx/>
              <a:latin typeface="Museo Sans 700" panose="02000000000000000000" pitchFamily="50" charset="0"/>
              <a:ea typeface="+mn-ea"/>
              <a:cs typeface="+mn-cs"/>
            </a:endParaRPr>
          </a:p>
        </p:txBody>
      </p:sp>
      <p:pic>
        <p:nvPicPr>
          <p:cNvPr id="8" name="Graphic 7">
            <a:extLst>
              <a:ext uri="{FF2B5EF4-FFF2-40B4-BE49-F238E27FC236}">
                <a16:creationId xmlns:a16="http://schemas.microsoft.com/office/drawing/2014/main" id="{5C5A5435-03E9-4DEE-A3FD-C94D1709E7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3120" y="-69598"/>
            <a:ext cx="1328985" cy="1586996"/>
          </a:xfrm>
          <a:prstGeom prst="rect">
            <a:avLst/>
          </a:prstGeom>
        </p:spPr>
      </p:pic>
    </p:spTree>
    <p:extLst>
      <p:ext uri="{BB962C8B-B14F-4D97-AF65-F5344CB8AC3E}">
        <p14:creationId xmlns:p14="http://schemas.microsoft.com/office/powerpoint/2010/main" val="235838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1">
            <a:extLst>
              <a:ext uri="{FF2B5EF4-FFF2-40B4-BE49-F238E27FC236}">
                <a16:creationId xmlns:a16="http://schemas.microsoft.com/office/drawing/2014/main" id="{3C2B9B8B-F61F-F579-EF38-F9C14CE2D46E}"/>
              </a:ext>
            </a:extLst>
          </p:cNvPr>
          <p:cNvPicPr>
            <a:picLocks noChangeAspect="1"/>
          </p:cNvPicPr>
          <p:nvPr/>
        </p:nvPicPr>
        <p:blipFill>
          <a:blip r:embed="rId3"/>
          <a:stretch>
            <a:fillRect/>
          </a:stretch>
        </p:blipFill>
        <p:spPr>
          <a:xfrm>
            <a:off x="9135997" y="3567965"/>
            <a:ext cx="2579919" cy="2403615"/>
          </a:xfrm>
          <a:prstGeom prst="rect">
            <a:avLst/>
          </a:prstGeom>
        </p:spPr>
      </p:pic>
      <p:sp>
        <p:nvSpPr>
          <p:cNvPr id="133" name="Chevron 132">
            <a:extLst>
              <a:ext uri="{FF2B5EF4-FFF2-40B4-BE49-F238E27FC236}">
                <a16:creationId xmlns:a16="http://schemas.microsoft.com/office/drawing/2014/main" id="{2D023765-A1EE-EF93-17CD-0F80CDC0305D}"/>
              </a:ext>
            </a:extLst>
          </p:cNvPr>
          <p:cNvSpPr/>
          <p:nvPr/>
        </p:nvSpPr>
        <p:spPr>
          <a:xfrm>
            <a:off x="603085" y="2143566"/>
            <a:ext cx="3025432" cy="813586"/>
          </a:xfrm>
          <a:prstGeom prst="chevron">
            <a:avLst/>
          </a:prstGeom>
          <a:solidFill>
            <a:srgbClr val="536A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4" name="Chevron 133">
            <a:extLst>
              <a:ext uri="{FF2B5EF4-FFF2-40B4-BE49-F238E27FC236}">
                <a16:creationId xmlns:a16="http://schemas.microsoft.com/office/drawing/2014/main" id="{CF37704C-B5E4-1CB6-7BEA-8CC7D27DC713}"/>
              </a:ext>
            </a:extLst>
          </p:cNvPr>
          <p:cNvSpPr/>
          <p:nvPr/>
        </p:nvSpPr>
        <p:spPr>
          <a:xfrm>
            <a:off x="3346561" y="2143566"/>
            <a:ext cx="3025432" cy="813586"/>
          </a:xfrm>
          <a:prstGeom prst="chevron">
            <a:avLst/>
          </a:prstGeom>
          <a:solidFill>
            <a:srgbClr val="4851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5" name="Chevron 134">
            <a:extLst>
              <a:ext uri="{FF2B5EF4-FFF2-40B4-BE49-F238E27FC236}">
                <a16:creationId xmlns:a16="http://schemas.microsoft.com/office/drawing/2014/main" id="{77B9F7D5-0A02-4CC2-FF17-1C94043A407D}"/>
              </a:ext>
            </a:extLst>
          </p:cNvPr>
          <p:cNvSpPr/>
          <p:nvPr/>
        </p:nvSpPr>
        <p:spPr>
          <a:xfrm>
            <a:off x="6096000" y="2143566"/>
            <a:ext cx="3025432" cy="813586"/>
          </a:xfrm>
          <a:prstGeom prst="chevron">
            <a:avLst/>
          </a:prstGeom>
          <a:solidFill>
            <a:srgbClr val="F46F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6" name="Chevron 135">
            <a:extLst>
              <a:ext uri="{FF2B5EF4-FFF2-40B4-BE49-F238E27FC236}">
                <a16:creationId xmlns:a16="http://schemas.microsoft.com/office/drawing/2014/main" id="{8DAE2135-85DB-3A68-CB56-8CFDFD5100DC}"/>
              </a:ext>
            </a:extLst>
          </p:cNvPr>
          <p:cNvSpPr/>
          <p:nvPr/>
        </p:nvSpPr>
        <p:spPr>
          <a:xfrm>
            <a:off x="8839476" y="2143565"/>
            <a:ext cx="3031395" cy="813587"/>
          </a:xfrm>
          <a:prstGeom prst="chevron">
            <a:avLst/>
          </a:prstGeom>
          <a:solidFill>
            <a:srgbClr val="D6B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9" name="TextBox 138">
            <a:extLst>
              <a:ext uri="{FF2B5EF4-FFF2-40B4-BE49-F238E27FC236}">
                <a16:creationId xmlns:a16="http://schemas.microsoft.com/office/drawing/2014/main" id="{614B85BF-C510-A95D-0E73-B67129AFB260}"/>
              </a:ext>
            </a:extLst>
          </p:cNvPr>
          <p:cNvSpPr txBox="1"/>
          <p:nvPr/>
        </p:nvSpPr>
        <p:spPr>
          <a:xfrm>
            <a:off x="1283449" y="2234297"/>
            <a:ext cx="1456472" cy="646331"/>
          </a:xfrm>
          <a:prstGeom prst="rect">
            <a:avLst/>
          </a:prstGeom>
          <a:noFill/>
        </p:spPr>
        <p:txBody>
          <a:bodyPr wrap="square">
            <a:spAutoFit/>
          </a:bodyPr>
          <a:lstStyle/>
          <a:p>
            <a:r>
              <a:rPr lang="en-US" dirty="0">
                <a:solidFill>
                  <a:schemeClr val="bg1"/>
                </a:solidFill>
                <a:latin typeface="Helvetica" pitchFamily="2" charset="0"/>
              </a:rPr>
              <a:t>Policy and </a:t>
            </a:r>
            <a:br>
              <a:rPr lang="en-US" dirty="0">
                <a:solidFill>
                  <a:schemeClr val="bg1"/>
                </a:solidFill>
                <a:latin typeface="Helvetica" pitchFamily="2" charset="0"/>
              </a:rPr>
            </a:br>
            <a:r>
              <a:rPr lang="en-US" dirty="0">
                <a:solidFill>
                  <a:schemeClr val="bg1"/>
                </a:solidFill>
                <a:latin typeface="Helvetica" pitchFamily="2" charset="0"/>
              </a:rPr>
              <a:t>Financing</a:t>
            </a:r>
            <a:endParaRPr lang="en-US" dirty="0">
              <a:solidFill>
                <a:schemeClr val="bg1"/>
              </a:solidFill>
            </a:endParaRPr>
          </a:p>
        </p:txBody>
      </p:sp>
      <p:sp>
        <p:nvSpPr>
          <p:cNvPr id="140" name="TextBox 139">
            <a:extLst>
              <a:ext uri="{FF2B5EF4-FFF2-40B4-BE49-F238E27FC236}">
                <a16:creationId xmlns:a16="http://schemas.microsoft.com/office/drawing/2014/main" id="{D9415EA1-91D6-6F8E-7B2A-6B4F9CCF3F50}"/>
              </a:ext>
            </a:extLst>
          </p:cNvPr>
          <p:cNvSpPr txBox="1"/>
          <p:nvPr/>
        </p:nvSpPr>
        <p:spPr>
          <a:xfrm>
            <a:off x="3913357" y="2217913"/>
            <a:ext cx="2222487" cy="646331"/>
          </a:xfrm>
          <a:prstGeom prst="rect">
            <a:avLst/>
          </a:prstGeom>
          <a:noFill/>
        </p:spPr>
        <p:txBody>
          <a:bodyPr wrap="square">
            <a:spAutoFit/>
          </a:bodyPr>
          <a:lstStyle/>
          <a:p>
            <a:r>
              <a:rPr lang="en-US" dirty="0">
                <a:solidFill>
                  <a:schemeClr val="bg1"/>
                </a:solidFill>
                <a:latin typeface="Helvetica" pitchFamily="2" charset="0"/>
              </a:rPr>
              <a:t>Use and </a:t>
            </a:r>
            <a:br>
              <a:rPr lang="en-US" dirty="0">
                <a:solidFill>
                  <a:schemeClr val="bg1"/>
                </a:solidFill>
                <a:latin typeface="Helvetica" pitchFamily="2" charset="0"/>
              </a:rPr>
            </a:br>
            <a:r>
              <a:rPr lang="en-US" dirty="0">
                <a:solidFill>
                  <a:schemeClr val="bg1"/>
                </a:solidFill>
                <a:latin typeface="Helvetica" pitchFamily="2" charset="0"/>
              </a:rPr>
              <a:t>Consumer Interest</a:t>
            </a:r>
            <a:endParaRPr lang="en-US" dirty="0">
              <a:solidFill>
                <a:schemeClr val="bg1"/>
              </a:solidFill>
            </a:endParaRPr>
          </a:p>
        </p:txBody>
      </p:sp>
      <p:sp>
        <p:nvSpPr>
          <p:cNvPr id="141" name="TextBox 140">
            <a:extLst>
              <a:ext uri="{FF2B5EF4-FFF2-40B4-BE49-F238E27FC236}">
                <a16:creationId xmlns:a16="http://schemas.microsoft.com/office/drawing/2014/main" id="{755D695E-6F89-9F7C-0C6D-49809FF1D7C7}"/>
              </a:ext>
            </a:extLst>
          </p:cNvPr>
          <p:cNvSpPr txBox="1"/>
          <p:nvPr/>
        </p:nvSpPr>
        <p:spPr>
          <a:xfrm>
            <a:off x="6862015" y="2382479"/>
            <a:ext cx="1456472" cy="335756"/>
          </a:xfrm>
          <a:prstGeom prst="rect">
            <a:avLst/>
          </a:prstGeom>
          <a:noFill/>
        </p:spPr>
        <p:txBody>
          <a:bodyPr wrap="square">
            <a:spAutoFit/>
          </a:bodyPr>
          <a:lstStyle/>
          <a:p>
            <a:r>
              <a:rPr lang="en-US" dirty="0">
                <a:solidFill>
                  <a:schemeClr val="bg1"/>
                </a:solidFill>
                <a:latin typeface="Helvetica" pitchFamily="2" charset="0"/>
              </a:rPr>
              <a:t>Research</a:t>
            </a:r>
            <a:endParaRPr lang="en-US" dirty="0">
              <a:solidFill>
                <a:schemeClr val="bg1"/>
              </a:solidFill>
            </a:endParaRPr>
          </a:p>
        </p:txBody>
      </p:sp>
      <p:sp>
        <p:nvSpPr>
          <p:cNvPr id="142" name="TextBox 141">
            <a:extLst>
              <a:ext uri="{FF2B5EF4-FFF2-40B4-BE49-F238E27FC236}">
                <a16:creationId xmlns:a16="http://schemas.microsoft.com/office/drawing/2014/main" id="{78E3F36D-0EF2-6BF0-780F-1B201B652625}"/>
              </a:ext>
            </a:extLst>
          </p:cNvPr>
          <p:cNvSpPr txBox="1"/>
          <p:nvPr/>
        </p:nvSpPr>
        <p:spPr>
          <a:xfrm>
            <a:off x="9494724" y="2218940"/>
            <a:ext cx="1983424" cy="646331"/>
          </a:xfrm>
          <a:prstGeom prst="rect">
            <a:avLst/>
          </a:prstGeom>
          <a:noFill/>
        </p:spPr>
        <p:txBody>
          <a:bodyPr wrap="square">
            <a:spAutoFit/>
          </a:bodyPr>
          <a:lstStyle/>
          <a:p>
            <a:r>
              <a:rPr lang="en-US" dirty="0">
                <a:solidFill>
                  <a:srgbClr val="48513C"/>
                </a:solidFill>
                <a:latin typeface="Helvetica" pitchFamily="2" charset="0"/>
              </a:rPr>
              <a:t>Telehealth</a:t>
            </a:r>
          </a:p>
          <a:p>
            <a:r>
              <a:rPr lang="en-US" dirty="0">
                <a:solidFill>
                  <a:srgbClr val="48513C"/>
                </a:solidFill>
                <a:latin typeface="Helvetica" pitchFamily="2" charset="0"/>
              </a:rPr>
              <a:t>Implementation</a:t>
            </a:r>
            <a:endParaRPr lang="en-US" dirty="0">
              <a:solidFill>
                <a:srgbClr val="48513C"/>
              </a:solidFill>
            </a:endParaRPr>
          </a:p>
        </p:txBody>
      </p:sp>
      <p:sp>
        <p:nvSpPr>
          <p:cNvPr id="144" name="TextBox 143">
            <a:extLst>
              <a:ext uri="{FF2B5EF4-FFF2-40B4-BE49-F238E27FC236}">
                <a16:creationId xmlns:a16="http://schemas.microsoft.com/office/drawing/2014/main" id="{549745A8-48CA-890F-E632-415B4E8BD650}"/>
              </a:ext>
            </a:extLst>
          </p:cNvPr>
          <p:cNvSpPr txBox="1"/>
          <p:nvPr/>
        </p:nvSpPr>
        <p:spPr>
          <a:xfrm>
            <a:off x="1094958" y="886420"/>
            <a:ext cx="10002084" cy="646331"/>
          </a:xfrm>
          <a:prstGeom prst="rect">
            <a:avLst/>
          </a:prstGeom>
          <a:noFill/>
        </p:spPr>
        <p:txBody>
          <a:bodyPr wrap="square" rtlCol="0">
            <a:spAutoFit/>
          </a:bodyPr>
          <a:lstStyle/>
          <a:p>
            <a:pPr rtl="0">
              <a:spcBef>
                <a:spcPts val="0"/>
              </a:spcBef>
              <a:spcAft>
                <a:spcPts val="0"/>
              </a:spcAft>
            </a:pPr>
            <a:r>
              <a:rPr lang="en-US" sz="3600" b="0" i="0" u="none" strike="noStrike" dirty="0">
                <a:solidFill>
                  <a:srgbClr val="4582B6"/>
                </a:solidFill>
                <a:effectLst/>
                <a:latin typeface="Helvetica" pitchFamily="2" charset="0"/>
              </a:rPr>
              <a:t>The authors found progress across</a:t>
            </a:r>
            <a:endParaRPr lang="en-US" dirty="0">
              <a:solidFill>
                <a:srgbClr val="163D71"/>
              </a:solidFill>
            </a:endParaRPr>
          </a:p>
        </p:txBody>
      </p:sp>
    </p:spTree>
    <p:extLst>
      <p:ext uri="{BB962C8B-B14F-4D97-AF65-F5344CB8AC3E}">
        <p14:creationId xmlns:p14="http://schemas.microsoft.com/office/powerpoint/2010/main" val="286070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Freeform 91">
            <a:extLst>
              <a:ext uri="{FF2B5EF4-FFF2-40B4-BE49-F238E27FC236}">
                <a16:creationId xmlns:a16="http://schemas.microsoft.com/office/drawing/2014/main" id="{ADA631B1-FDD8-C61B-C834-93AB41050EAE}"/>
              </a:ext>
            </a:extLst>
          </p:cNvPr>
          <p:cNvSpPr/>
          <p:nvPr/>
        </p:nvSpPr>
        <p:spPr bwMode="auto">
          <a:xfrm>
            <a:off x="0" y="2901966"/>
            <a:ext cx="10046426" cy="3170331"/>
          </a:xfrm>
          <a:custGeom>
            <a:avLst/>
            <a:gdLst>
              <a:gd name="connsiteX0" fmla="*/ 9143999 w 9143999"/>
              <a:gd name="connsiteY0" fmla="*/ 0 h 2891810"/>
              <a:gd name="connsiteX1" fmla="*/ 9143999 w 9143999"/>
              <a:gd name="connsiteY1" fmla="*/ 65502 h 2891810"/>
              <a:gd name="connsiteX2" fmla="*/ 51407 w 9143999"/>
              <a:gd name="connsiteY2" fmla="*/ 2891810 h 2891810"/>
              <a:gd name="connsiteX3" fmla="*/ 0 w 9143999"/>
              <a:gd name="connsiteY3" fmla="*/ 2891810 h 2891810"/>
              <a:gd name="connsiteX4" fmla="*/ 0 w 9143999"/>
              <a:gd name="connsiteY4" fmla="*/ 2538681 h 2891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3999" h="2891810">
                <a:moveTo>
                  <a:pt x="9143999" y="0"/>
                </a:moveTo>
                <a:lnTo>
                  <a:pt x="9143999" y="65502"/>
                </a:lnTo>
                <a:lnTo>
                  <a:pt x="51407" y="2891810"/>
                </a:lnTo>
                <a:lnTo>
                  <a:pt x="0" y="2891810"/>
                </a:lnTo>
                <a:lnTo>
                  <a:pt x="0" y="2538681"/>
                </a:lnTo>
                <a:close/>
              </a:path>
            </a:pathLst>
          </a:custGeom>
          <a:solidFill>
            <a:srgbClr val="F0EC5A"/>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3200" dirty="0"/>
          </a:p>
        </p:txBody>
      </p:sp>
      <p:cxnSp>
        <p:nvCxnSpPr>
          <p:cNvPr id="93" name="Straight Connector 92">
            <a:extLst>
              <a:ext uri="{FF2B5EF4-FFF2-40B4-BE49-F238E27FC236}">
                <a16:creationId xmlns:a16="http://schemas.microsoft.com/office/drawing/2014/main" id="{1F972817-83A0-B5F1-012F-BD61D3A5403A}"/>
              </a:ext>
            </a:extLst>
          </p:cNvPr>
          <p:cNvCxnSpPr>
            <a:cxnSpLocks/>
          </p:cNvCxnSpPr>
          <p:nvPr/>
        </p:nvCxnSpPr>
        <p:spPr>
          <a:xfrm flipV="1">
            <a:off x="3367447" y="2378493"/>
            <a:ext cx="0" cy="2383950"/>
          </a:xfrm>
          <a:prstGeom prst="line">
            <a:avLst/>
          </a:prstGeom>
          <a:ln w="127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00AAEE21-D3CA-BEBD-0708-98C412F0FA92}"/>
              </a:ext>
            </a:extLst>
          </p:cNvPr>
          <p:cNvSpPr/>
          <p:nvPr/>
        </p:nvSpPr>
        <p:spPr bwMode="auto">
          <a:xfrm>
            <a:off x="3289642" y="2225589"/>
            <a:ext cx="167181" cy="167549"/>
          </a:xfrm>
          <a:prstGeom prst="ellipse">
            <a:avLst/>
          </a:prstGeom>
          <a:solidFill>
            <a:schemeClr val="accent2"/>
          </a:solidFill>
          <a:ln w="3175">
            <a:solidFill>
              <a:schemeClr val="bg1"/>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3200" dirty="0"/>
          </a:p>
        </p:txBody>
      </p:sp>
      <p:sp>
        <p:nvSpPr>
          <p:cNvPr id="95" name="Rectangle 94">
            <a:extLst>
              <a:ext uri="{FF2B5EF4-FFF2-40B4-BE49-F238E27FC236}">
                <a16:creationId xmlns:a16="http://schemas.microsoft.com/office/drawing/2014/main" id="{86E0DF10-688E-8B4E-2A47-278DD97829BF}"/>
              </a:ext>
            </a:extLst>
          </p:cNvPr>
          <p:cNvSpPr/>
          <p:nvPr/>
        </p:nvSpPr>
        <p:spPr>
          <a:xfrm flipH="1">
            <a:off x="3665172" y="2120682"/>
            <a:ext cx="1855043" cy="348044"/>
          </a:xfrm>
          <a:prstGeom prst="rect">
            <a:avLst/>
          </a:prstGeom>
        </p:spPr>
        <p:txBody>
          <a:bodyPr wrap="square" lIns="0" tIns="0" rIns="0" bIns="0" anchor="ctr">
            <a:spAutoFit/>
          </a:bodyPr>
          <a:lstStyle/>
          <a:p>
            <a:pPr>
              <a:lnSpc>
                <a:spcPct val="120000"/>
              </a:lnSpc>
            </a:pPr>
            <a:r>
              <a:rPr lang="en-US" sz="2000" b="1" dirty="0">
                <a:solidFill>
                  <a:schemeClr val="accent2"/>
                </a:solidFill>
              </a:rPr>
              <a:t>Before 2020</a:t>
            </a:r>
            <a:endParaRPr lang="en-US" sz="2000" b="1" dirty="0">
              <a:solidFill>
                <a:schemeClr val="accent2"/>
              </a:solidFill>
              <a:cs typeface="Aharoni" panose="02010803020104030203" pitchFamily="2" charset="-79"/>
            </a:endParaRPr>
          </a:p>
        </p:txBody>
      </p:sp>
      <p:cxnSp>
        <p:nvCxnSpPr>
          <p:cNvPr id="96" name="Straight Connector 95">
            <a:extLst>
              <a:ext uri="{FF2B5EF4-FFF2-40B4-BE49-F238E27FC236}">
                <a16:creationId xmlns:a16="http://schemas.microsoft.com/office/drawing/2014/main" id="{82CB02C7-66DA-7337-6CEF-C10B999EB259}"/>
              </a:ext>
            </a:extLst>
          </p:cNvPr>
          <p:cNvCxnSpPr>
            <a:cxnSpLocks/>
          </p:cNvCxnSpPr>
          <p:nvPr/>
        </p:nvCxnSpPr>
        <p:spPr>
          <a:xfrm flipV="1">
            <a:off x="6119233" y="2294704"/>
            <a:ext cx="0" cy="1649973"/>
          </a:xfrm>
          <a:prstGeom prst="line">
            <a:avLst/>
          </a:prstGeom>
          <a:ln w="127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D183C0F4-0B17-BE28-88A2-B7D1A7617D01}"/>
              </a:ext>
            </a:extLst>
          </p:cNvPr>
          <p:cNvSpPr/>
          <p:nvPr/>
        </p:nvSpPr>
        <p:spPr bwMode="auto">
          <a:xfrm>
            <a:off x="6032035" y="2225129"/>
            <a:ext cx="167181" cy="167549"/>
          </a:xfrm>
          <a:prstGeom prst="ellipse">
            <a:avLst/>
          </a:prstGeom>
          <a:solidFill>
            <a:schemeClr val="accent5"/>
          </a:solidFill>
          <a:ln w="3175">
            <a:solidFill>
              <a:schemeClr val="bg1"/>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3200" dirty="0"/>
          </a:p>
        </p:txBody>
      </p:sp>
      <p:sp>
        <p:nvSpPr>
          <p:cNvPr id="98" name="Rectangle 97">
            <a:extLst>
              <a:ext uri="{FF2B5EF4-FFF2-40B4-BE49-F238E27FC236}">
                <a16:creationId xmlns:a16="http://schemas.microsoft.com/office/drawing/2014/main" id="{2E4A15D7-AC02-7756-7B69-61D426F739CB}"/>
              </a:ext>
            </a:extLst>
          </p:cNvPr>
          <p:cNvSpPr/>
          <p:nvPr/>
        </p:nvSpPr>
        <p:spPr>
          <a:xfrm flipH="1">
            <a:off x="6399871" y="2105959"/>
            <a:ext cx="1855043" cy="348044"/>
          </a:xfrm>
          <a:prstGeom prst="rect">
            <a:avLst/>
          </a:prstGeom>
        </p:spPr>
        <p:txBody>
          <a:bodyPr wrap="square" lIns="0" tIns="0" rIns="0" bIns="0" anchor="ctr">
            <a:spAutoFit/>
          </a:bodyPr>
          <a:lstStyle/>
          <a:p>
            <a:pPr>
              <a:lnSpc>
                <a:spcPct val="120000"/>
              </a:lnSpc>
            </a:pPr>
            <a:r>
              <a:rPr lang="en-US" sz="2000" b="1" dirty="0">
                <a:solidFill>
                  <a:schemeClr val="accent5"/>
                </a:solidFill>
                <a:cs typeface="Aharoni" panose="02010803020104030203" pitchFamily="2" charset="-79"/>
              </a:rPr>
              <a:t>Starting in 2020</a:t>
            </a:r>
          </a:p>
        </p:txBody>
      </p:sp>
      <p:cxnSp>
        <p:nvCxnSpPr>
          <p:cNvPr id="101" name="Straight Connector 100">
            <a:extLst>
              <a:ext uri="{FF2B5EF4-FFF2-40B4-BE49-F238E27FC236}">
                <a16:creationId xmlns:a16="http://schemas.microsoft.com/office/drawing/2014/main" id="{95D10DCF-BA4F-7D1A-2C65-0C04219BC24A}"/>
              </a:ext>
            </a:extLst>
          </p:cNvPr>
          <p:cNvCxnSpPr>
            <a:cxnSpLocks/>
          </p:cNvCxnSpPr>
          <p:nvPr/>
        </p:nvCxnSpPr>
        <p:spPr>
          <a:xfrm flipV="1">
            <a:off x="615660" y="2378493"/>
            <a:ext cx="0" cy="3136628"/>
          </a:xfrm>
          <a:prstGeom prst="line">
            <a:avLst/>
          </a:prstGeom>
          <a:ln w="127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0C828FB5-3178-06E8-94DE-97E5B46C4A57}"/>
              </a:ext>
            </a:extLst>
          </p:cNvPr>
          <p:cNvSpPr/>
          <p:nvPr/>
        </p:nvSpPr>
        <p:spPr bwMode="auto">
          <a:xfrm>
            <a:off x="532070" y="2225129"/>
            <a:ext cx="167181" cy="167549"/>
          </a:xfrm>
          <a:prstGeom prst="ellipse">
            <a:avLst/>
          </a:prstGeom>
          <a:solidFill>
            <a:schemeClr val="accent1"/>
          </a:solidFill>
          <a:ln w="3175">
            <a:solidFill>
              <a:schemeClr val="bg1"/>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3200" dirty="0"/>
          </a:p>
        </p:txBody>
      </p:sp>
      <p:sp>
        <p:nvSpPr>
          <p:cNvPr id="103" name="Rectangle 102">
            <a:extLst>
              <a:ext uri="{FF2B5EF4-FFF2-40B4-BE49-F238E27FC236}">
                <a16:creationId xmlns:a16="http://schemas.microsoft.com/office/drawing/2014/main" id="{76BC059E-979B-320C-4D42-E28496F96C78}"/>
              </a:ext>
            </a:extLst>
          </p:cNvPr>
          <p:cNvSpPr/>
          <p:nvPr/>
        </p:nvSpPr>
        <p:spPr>
          <a:xfrm flipH="1">
            <a:off x="913387" y="2134885"/>
            <a:ext cx="1992747" cy="348044"/>
          </a:xfrm>
          <a:prstGeom prst="rect">
            <a:avLst/>
          </a:prstGeom>
        </p:spPr>
        <p:txBody>
          <a:bodyPr wrap="square" lIns="0" tIns="0" rIns="0" bIns="0" anchor="ctr">
            <a:spAutoFit/>
          </a:bodyPr>
          <a:lstStyle/>
          <a:p>
            <a:pPr>
              <a:lnSpc>
                <a:spcPct val="120000"/>
              </a:lnSpc>
            </a:pPr>
            <a:r>
              <a:rPr lang="en-US" sz="2000" b="1" dirty="0">
                <a:solidFill>
                  <a:schemeClr val="accent1"/>
                </a:solidFill>
              </a:rPr>
              <a:t>Setting the stage</a:t>
            </a:r>
            <a:endParaRPr lang="en-US" sz="2000" b="1" dirty="0">
              <a:solidFill>
                <a:schemeClr val="accent1"/>
              </a:solidFill>
              <a:cs typeface="Aharoni" panose="02010803020104030203" pitchFamily="2" charset="-79"/>
            </a:endParaRPr>
          </a:p>
        </p:txBody>
      </p:sp>
      <p:sp>
        <p:nvSpPr>
          <p:cNvPr id="106" name="Rectangle 105">
            <a:extLst>
              <a:ext uri="{FF2B5EF4-FFF2-40B4-BE49-F238E27FC236}">
                <a16:creationId xmlns:a16="http://schemas.microsoft.com/office/drawing/2014/main" id="{7AFDD109-7AEF-7C94-7061-D4C79F1B61B3}"/>
              </a:ext>
            </a:extLst>
          </p:cNvPr>
          <p:cNvSpPr/>
          <p:nvPr/>
        </p:nvSpPr>
        <p:spPr>
          <a:xfrm flipH="1">
            <a:off x="3558510" y="5189230"/>
            <a:ext cx="2200169" cy="751809"/>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eConsult programs were robust, particularly within county health systems</a:t>
            </a:r>
            <a:endParaRPr lang="en-US" sz="1400" dirty="0">
              <a:solidFill>
                <a:schemeClr val="tx1">
                  <a:lumMod val="75000"/>
                  <a:lumOff val="25000"/>
                </a:schemeClr>
              </a:solidFill>
              <a:latin typeface="Helvetica" pitchFamily="2" charset="0"/>
              <a:cs typeface="Aharoni" panose="02010803020104030203" pitchFamily="2" charset="-79"/>
            </a:endParaRPr>
          </a:p>
        </p:txBody>
      </p:sp>
      <p:sp>
        <p:nvSpPr>
          <p:cNvPr id="107" name="Oval 106">
            <a:extLst>
              <a:ext uri="{FF2B5EF4-FFF2-40B4-BE49-F238E27FC236}">
                <a16:creationId xmlns:a16="http://schemas.microsoft.com/office/drawing/2014/main" id="{6035BD4D-491D-2934-6064-15844388BEE2}"/>
              </a:ext>
            </a:extLst>
          </p:cNvPr>
          <p:cNvSpPr/>
          <p:nvPr/>
        </p:nvSpPr>
        <p:spPr bwMode="auto">
          <a:xfrm flipH="1" flipV="1">
            <a:off x="3359843" y="5265965"/>
            <a:ext cx="60960" cy="60960"/>
          </a:xfrm>
          <a:prstGeom prst="ellipse">
            <a:avLst/>
          </a:prstGeom>
          <a:solidFill>
            <a:schemeClr val="accent2"/>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08" name="Rectangle 107">
            <a:extLst>
              <a:ext uri="{FF2B5EF4-FFF2-40B4-BE49-F238E27FC236}">
                <a16:creationId xmlns:a16="http://schemas.microsoft.com/office/drawing/2014/main" id="{1BF63057-B05B-2F28-62EE-296A5C5A03DE}"/>
              </a:ext>
            </a:extLst>
          </p:cNvPr>
          <p:cNvSpPr/>
          <p:nvPr/>
        </p:nvSpPr>
        <p:spPr>
          <a:xfrm flipH="1">
            <a:off x="3545344" y="2584134"/>
            <a:ext cx="2200171" cy="1268874"/>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Most telehealth took place in designated locations (such as a patient in a primary care clinic meeting virtually with a specialist)</a:t>
            </a:r>
          </a:p>
        </p:txBody>
      </p:sp>
      <p:sp>
        <p:nvSpPr>
          <p:cNvPr id="109" name="Oval 108">
            <a:extLst>
              <a:ext uri="{FF2B5EF4-FFF2-40B4-BE49-F238E27FC236}">
                <a16:creationId xmlns:a16="http://schemas.microsoft.com/office/drawing/2014/main" id="{A70E2483-29BD-487C-7B99-5E71147683B9}"/>
              </a:ext>
            </a:extLst>
          </p:cNvPr>
          <p:cNvSpPr/>
          <p:nvPr/>
        </p:nvSpPr>
        <p:spPr bwMode="auto">
          <a:xfrm flipH="1" flipV="1">
            <a:off x="3358487" y="2666088"/>
            <a:ext cx="72302" cy="60960"/>
          </a:xfrm>
          <a:prstGeom prst="ellipse">
            <a:avLst/>
          </a:prstGeom>
          <a:solidFill>
            <a:srgbClr val="F46F3C"/>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10" name="Rectangle 109">
            <a:extLst>
              <a:ext uri="{FF2B5EF4-FFF2-40B4-BE49-F238E27FC236}">
                <a16:creationId xmlns:a16="http://schemas.microsoft.com/office/drawing/2014/main" id="{1346BBA9-34A5-1F35-1D21-3142A857827A}"/>
              </a:ext>
            </a:extLst>
          </p:cNvPr>
          <p:cNvSpPr/>
          <p:nvPr/>
        </p:nvSpPr>
        <p:spPr>
          <a:xfrm flipH="1">
            <a:off x="6295790" y="2608283"/>
            <a:ext cx="2762690" cy="234744"/>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Public health emergency waivers</a:t>
            </a:r>
            <a:endParaRPr lang="en-US" sz="1400" dirty="0">
              <a:solidFill>
                <a:schemeClr val="tx1">
                  <a:lumMod val="75000"/>
                  <a:lumOff val="25000"/>
                </a:schemeClr>
              </a:solidFill>
              <a:latin typeface="Helvetica" pitchFamily="2" charset="0"/>
              <a:cs typeface="Aharoni" panose="02010803020104030203" pitchFamily="2" charset="-79"/>
            </a:endParaRPr>
          </a:p>
        </p:txBody>
      </p:sp>
      <p:sp>
        <p:nvSpPr>
          <p:cNvPr id="111" name="Oval 110">
            <a:extLst>
              <a:ext uri="{FF2B5EF4-FFF2-40B4-BE49-F238E27FC236}">
                <a16:creationId xmlns:a16="http://schemas.microsoft.com/office/drawing/2014/main" id="{8238CBC2-01D8-5624-0229-32FBCDEBF6E6}"/>
              </a:ext>
            </a:extLst>
          </p:cNvPr>
          <p:cNvSpPr/>
          <p:nvPr/>
        </p:nvSpPr>
        <p:spPr bwMode="auto">
          <a:xfrm flipH="1" flipV="1">
            <a:off x="6097123" y="2668542"/>
            <a:ext cx="74322" cy="60960"/>
          </a:xfrm>
          <a:prstGeom prst="ellipse">
            <a:avLst/>
          </a:prstGeom>
          <a:solidFill>
            <a:schemeClr val="accent5"/>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22" name="Rectangle 121">
            <a:extLst>
              <a:ext uri="{FF2B5EF4-FFF2-40B4-BE49-F238E27FC236}">
                <a16:creationId xmlns:a16="http://schemas.microsoft.com/office/drawing/2014/main" id="{77D05D32-9C61-5A6C-5A29-85AAAFDDAA43}"/>
              </a:ext>
            </a:extLst>
          </p:cNvPr>
          <p:cNvSpPr/>
          <p:nvPr/>
        </p:nvSpPr>
        <p:spPr>
          <a:xfrm flipH="1">
            <a:off x="759577" y="4106860"/>
            <a:ext cx="2226372" cy="493277"/>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Medi-Cal became a national leader in reimbursement </a:t>
            </a:r>
            <a:endParaRPr lang="en-US" sz="1400" dirty="0">
              <a:solidFill>
                <a:schemeClr val="tx1">
                  <a:lumMod val="75000"/>
                  <a:lumOff val="25000"/>
                </a:schemeClr>
              </a:solidFill>
              <a:latin typeface="Helvetica" pitchFamily="2" charset="0"/>
              <a:cs typeface="Aharoni" panose="02010803020104030203" pitchFamily="2" charset="-79"/>
            </a:endParaRPr>
          </a:p>
        </p:txBody>
      </p:sp>
      <p:sp>
        <p:nvSpPr>
          <p:cNvPr id="123" name="Oval 122">
            <a:extLst>
              <a:ext uri="{FF2B5EF4-FFF2-40B4-BE49-F238E27FC236}">
                <a16:creationId xmlns:a16="http://schemas.microsoft.com/office/drawing/2014/main" id="{BB077F59-EAEE-A756-1B1B-91BB24457CA5}"/>
              </a:ext>
            </a:extLst>
          </p:cNvPr>
          <p:cNvSpPr/>
          <p:nvPr/>
        </p:nvSpPr>
        <p:spPr bwMode="auto">
          <a:xfrm flipH="1" flipV="1">
            <a:off x="560909" y="4167119"/>
            <a:ext cx="73163" cy="60960"/>
          </a:xfrm>
          <a:prstGeom prst="ellipse">
            <a:avLst/>
          </a:prstGeom>
          <a:solidFill>
            <a:srgbClr val="536A8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24" name="Rectangle 123">
            <a:extLst>
              <a:ext uri="{FF2B5EF4-FFF2-40B4-BE49-F238E27FC236}">
                <a16:creationId xmlns:a16="http://schemas.microsoft.com/office/drawing/2014/main" id="{9CA91990-476A-2091-5237-9C4AFC3F2CF2}"/>
              </a:ext>
            </a:extLst>
          </p:cNvPr>
          <p:cNvSpPr/>
          <p:nvPr/>
        </p:nvSpPr>
        <p:spPr>
          <a:xfrm flipH="1">
            <a:off x="729807" y="3274330"/>
            <a:ext cx="2356999" cy="751809"/>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Allowed telehealth outside of rural and Health Professional Shortage Areas</a:t>
            </a:r>
            <a:endParaRPr lang="en-US" sz="1400" dirty="0">
              <a:solidFill>
                <a:schemeClr val="tx1">
                  <a:lumMod val="75000"/>
                  <a:lumOff val="25000"/>
                </a:schemeClr>
              </a:solidFill>
              <a:latin typeface="Helvetica" pitchFamily="2" charset="0"/>
              <a:cs typeface="Aharoni" panose="02010803020104030203" pitchFamily="2" charset="-79"/>
            </a:endParaRPr>
          </a:p>
        </p:txBody>
      </p:sp>
      <p:sp>
        <p:nvSpPr>
          <p:cNvPr id="125" name="Oval 124">
            <a:extLst>
              <a:ext uri="{FF2B5EF4-FFF2-40B4-BE49-F238E27FC236}">
                <a16:creationId xmlns:a16="http://schemas.microsoft.com/office/drawing/2014/main" id="{BBB949F8-3889-58F7-6DC3-2B3A16441C15}"/>
              </a:ext>
            </a:extLst>
          </p:cNvPr>
          <p:cNvSpPr/>
          <p:nvPr/>
        </p:nvSpPr>
        <p:spPr bwMode="auto">
          <a:xfrm flipH="1" flipV="1">
            <a:off x="531140" y="3334589"/>
            <a:ext cx="73163" cy="60960"/>
          </a:xfrm>
          <a:prstGeom prst="ellipse">
            <a:avLst/>
          </a:prstGeom>
          <a:solidFill>
            <a:srgbClr val="536A8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26" name="Rectangle 125">
            <a:extLst>
              <a:ext uri="{FF2B5EF4-FFF2-40B4-BE49-F238E27FC236}">
                <a16:creationId xmlns:a16="http://schemas.microsoft.com/office/drawing/2014/main" id="{9A315E1E-67C2-AF6D-1578-E6C9A04F680F}"/>
              </a:ext>
            </a:extLst>
          </p:cNvPr>
          <p:cNvSpPr/>
          <p:nvPr/>
        </p:nvSpPr>
        <p:spPr>
          <a:xfrm flipH="1">
            <a:off x="752741" y="2620031"/>
            <a:ext cx="2226372" cy="493277"/>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1996: Medi-Cal coverage for telehealth begins</a:t>
            </a:r>
            <a:endParaRPr lang="en-US" sz="1400" dirty="0">
              <a:solidFill>
                <a:schemeClr val="tx1">
                  <a:lumMod val="75000"/>
                  <a:lumOff val="25000"/>
                </a:schemeClr>
              </a:solidFill>
              <a:latin typeface="Helvetica" pitchFamily="2" charset="0"/>
              <a:cs typeface="Aharoni" panose="02010803020104030203" pitchFamily="2" charset="-79"/>
            </a:endParaRPr>
          </a:p>
        </p:txBody>
      </p:sp>
      <p:sp>
        <p:nvSpPr>
          <p:cNvPr id="127" name="Oval 126">
            <a:extLst>
              <a:ext uri="{FF2B5EF4-FFF2-40B4-BE49-F238E27FC236}">
                <a16:creationId xmlns:a16="http://schemas.microsoft.com/office/drawing/2014/main" id="{C70F8D07-9D22-CEAB-8218-902735B4253C}"/>
              </a:ext>
            </a:extLst>
          </p:cNvPr>
          <p:cNvSpPr/>
          <p:nvPr/>
        </p:nvSpPr>
        <p:spPr bwMode="auto">
          <a:xfrm flipH="1" flipV="1">
            <a:off x="554073" y="2680292"/>
            <a:ext cx="73163" cy="60960"/>
          </a:xfrm>
          <a:prstGeom prst="ellipse">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29" name="Oval 128">
            <a:extLst>
              <a:ext uri="{FF2B5EF4-FFF2-40B4-BE49-F238E27FC236}">
                <a16:creationId xmlns:a16="http://schemas.microsoft.com/office/drawing/2014/main" id="{2D1736E7-7BFF-D4FF-7C59-8914AC062A41}"/>
              </a:ext>
            </a:extLst>
          </p:cNvPr>
          <p:cNvSpPr>
            <a:spLocks noEditPoints="1"/>
          </p:cNvSpPr>
          <p:nvPr/>
        </p:nvSpPr>
        <p:spPr bwMode="auto">
          <a:xfrm>
            <a:off x="6001986" y="4020609"/>
            <a:ext cx="227278" cy="126195"/>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131" name="Oval 130">
            <a:extLst>
              <a:ext uri="{FF2B5EF4-FFF2-40B4-BE49-F238E27FC236}">
                <a16:creationId xmlns:a16="http://schemas.microsoft.com/office/drawing/2014/main" id="{BEEF468B-BDC9-3233-34C2-1C47AA45AE1E}"/>
              </a:ext>
            </a:extLst>
          </p:cNvPr>
          <p:cNvSpPr>
            <a:spLocks noEditPoints="1"/>
          </p:cNvSpPr>
          <p:nvPr/>
        </p:nvSpPr>
        <p:spPr bwMode="auto">
          <a:xfrm>
            <a:off x="3217544" y="4824117"/>
            <a:ext cx="293437" cy="1508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132" name="Oval 131">
            <a:extLst>
              <a:ext uri="{FF2B5EF4-FFF2-40B4-BE49-F238E27FC236}">
                <a16:creationId xmlns:a16="http://schemas.microsoft.com/office/drawing/2014/main" id="{C5D6835B-562F-33A2-7A67-130AC3F0FC30}"/>
              </a:ext>
            </a:extLst>
          </p:cNvPr>
          <p:cNvSpPr>
            <a:spLocks noEditPoints="1"/>
          </p:cNvSpPr>
          <p:nvPr/>
        </p:nvSpPr>
        <p:spPr bwMode="auto">
          <a:xfrm>
            <a:off x="406735" y="5605861"/>
            <a:ext cx="417850" cy="21481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134" name="Rectangle 133">
            <a:extLst>
              <a:ext uri="{FF2B5EF4-FFF2-40B4-BE49-F238E27FC236}">
                <a16:creationId xmlns:a16="http://schemas.microsoft.com/office/drawing/2014/main" id="{A296A861-812C-84B8-A479-221C48422267}"/>
              </a:ext>
            </a:extLst>
          </p:cNvPr>
          <p:cNvSpPr/>
          <p:nvPr/>
        </p:nvSpPr>
        <p:spPr>
          <a:xfrm>
            <a:off x="0" y="0"/>
            <a:ext cx="12192000" cy="595662"/>
          </a:xfrm>
          <a:prstGeom prst="rect">
            <a:avLst/>
          </a:prstGeom>
          <a:solidFill>
            <a:srgbClr val="536A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id="{FA0134CE-B170-4E13-6D48-089892C36329}"/>
              </a:ext>
            </a:extLst>
          </p:cNvPr>
          <p:cNvSpPr txBox="1"/>
          <p:nvPr/>
        </p:nvSpPr>
        <p:spPr>
          <a:xfrm>
            <a:off x="753599" y="102493"/>
            <a:ext cx="3076652" cy="369332"/>
          </a:xfrm>
          <a:prstGeom prst="rect">
            <a:avLst/>
          </a:prstGeom>
          <a:noFill/>
        </p:spPr>
        <p:txBody>
          <a:bodyPr wrap="square">
            <a:spAutoFit/>
          </a:bodyPr>
          <a:lstStyle/>
          <a:p>
            <a:r>
              <a:rPr lang="en-US" dirty="0">
                <a:solidFill>
                  <a:srgbClr val="48513C"/>
                </a:solidFill>
                <a:latin typeface="Helvetica" pitchFamily="2" charset="0"/>
              </a:rPr>
              <a:t>:</a:t>
            </a:r>
            <a:r>
              <a:rPr lang="en-US" dirty="0">
                <a:solidFill>
                  <a:schemeClr val="bg1"/>
                </a:solidFill>
                <a:latin typeface="Helvetica" pitchFamily="2" charset="0"/>
              </a:rPr>
              <a:t>Policy + Financing</a:t>
            </a:r>
            <a:endParaRPr lang="en-US" dirty="0">
              <a:solidFill>
                <a:schemeClr val="bg1"/>
              </a:solidFill>
            </a:endParaRPr>
          </a:p>
        </p:txBody>
      </p:sp>
      <p:sp>
        <p:nvSpPr>
          <p:cNvPr id="136" name="Chevron 135">
            <a:extLst>
              <a:ext uri="{FF2B5EF4-FFF2-40B4-BE49-F238E27FC236}">
                <a16:creationId xmlns:a16="http://schemas.microsoft.com/office/drawing/2014/main" id="{5B8683EB-6B53-E406-554B-E58442F9BEA1}"/>
              </a:ext>
            </a:extLst>
          </p:cNvPr>
          <p:cNvSpPr/>
          <p:nvPr/>
        </p:nvSpPr>
        <p:spPr>
          <a:xfrm>
            <a:off x="180975" y="166372"/>
            <a:ext cx="572624" cy="230242"/>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3" name="TextBox 142">
            <a:extLst>
              <a:ext uri="{FF2B5EF4-FFF2-40B4-BE49-F238E27FC236}">
                <a16:creationId xmlns:a16="http://schemas.microsoft.com/office/drawing/2014/main" id="{59714101-20A8-C737-7811-F8BDF61E245B}"/>
              </a:ext>
            </a:extLst>
          </p:cNvPr>
          <p:cNvSpPr txBox="1"/>
          <p:nvPr/>
        </p:nvSpPr>
        <p:spPr>
          <a:xfrm>
            <a:off x="547567" y="905065"/>
            <a:ext cx="9341019" cy="1231106"/>
          </a:xfrm>
          <a:prstGeom prst="rect">
            <a:avLst/>
          </a:prstGeom>
          <a:noFill/>
        </p:spPr>
        <p:txBody>
          <a:bodyPr wrap="none" rtlCol="0">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FINDINGS</a:t>
            </a:r>
          </a:p>
          <a:p>
            <a:pPr rtl="0">
              <a:spcBef>
                <a:spcPts val="0"/>
              </a:spcBef>
              <a:spcAft>
                <a:spcPts val="0"/>
              </a:spcAft>
            </a:pPr>
            <a:r>
              <a:rPr lang="en-US" sz="3600" b="0" i="0" u="none" strike="noStrike" dirty="0">
                <a:solidFill>
                  <a:srgbClr val="4582B6"/>
                </a:solidFill>
                <a:effectLst/>
                <a:latin typeface="Helvetica" pitchFamily="2" charset="0"/>
              </a:rPr>
              <a:t>Policy change has driven telehealth adoption</a:t>
            </a:r>
            <a:endParaRPr lang="en-US" sz="3600" dirty="0">
              <a:solidFill>
                <a:srgbClr val="163D71"/>
              </a:solidFill>
              <a:latin typeface="Helvetica" pitchFamily="2" charset="0"/>
            </a:endParaRPr>
          </a:p>
          <a:p>
            <a:endParaRPr lang="en-US" dirty="0"/>
          </a:p>
        </p:txBody>
      </p:sp>
      <p:sp>
        <p:nvSpPr>
          <p:cNvPr id="144" name="Rectangle 143">
            <a:extLst>
              <a:ext uri="{FF2B5EF4-FFF2-40B4-BE49-F238E27FC236}">
                <a16:creationId xmlns:a16="http://schemas.microsoft.com/office/drawing/2014/main" id="{2804A605-6B18-5E91-69A4-20F877212E6F}"/>
              </a:ext>
            </a:extLst>
          </p:cNvPr>
          <p:cNvSpPr/>
          <p:nvPr/>
        </p:nvSpPr>
        <p:spPr>
          <a:xfrm flipH="1">
            <a:off x="6302367" y="4825086"/>
            <a:ext cx="2308135" cy="751809"/>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Payment parity for audio-only, video, and in-person visits </a:t>
            </a:r>
          </a:p>
        </p:txBody>
      </p:sp>
      <p:sp>
        <p:nvSpPr>
          <p:cNvPr id="145" name="Oval 144">
            <a:extLst>
              <a:ext uri="{FF2B5EF4-FFF2-40B4-BE49-F238E27FC236}">
                <a16:creationId xmlns:a16="http://schemas.microsoft.com/office/drawing/2014/main" id="{BED040A4-7106-FC2D-2F9C-45819477BE29}"/>
              </a:ext>
            </a:extLst>
          </p:cNvPr>
          <p:cNvSpPr/>
          <p:nvPr/>
        </p:nvSpPr>
        <p:spPr bwMode="auto">
          <a:xfrm flipH="1" flipV="1">
            <a:off x="6103701" y="4885346"/>
            <a:ext cx="60960" cy="60960"/>
          </a:xfrm>
          <a:prstGeom prst="ellipse">
            <a:avLst/>
          </a:prstGeom>
          <a:solidFill>
            <a:schemeClr val="accent5"/>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46" name="Rectangle 145">
            <a:extLst>
              <a:ext uri="{FF2B5EF4-FFF2-40B4-BE49-F238E27FC236}">
                <a16:creationId xmlns:a16="http://schemas.microsoft.com/office/drawing/2014/main" id="{52B11F6C-6BAB-B70B-F59A-1C1DC48C0628}"/>
              </a:ext>
            </a:extLst>
          </p:cNvPr>
          <p:cNvSpPr/>
          <p:nvPr/>
        </p:nvSpPr>
        <p:spPr>
          <a:xfrm flipH="1">
            <a:off x="6302368" y="4253243"/>
            <a:ext cx="2064345" cy="493277"/>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Ongoing Medi-Cal payment for telehealth</a:t>
            </a:r>
            <a:endParaRPr lang="en-US" sz="1400" dirty="0">
              <a:solidFill>
                <a:schemeClr val="tx1">
                  <a:lumMod val="75000"/>
                  <a:lumOff val="25000"/>
                </a:schemeClr>
              </a:solidFill>
              <a:latin typeface="Helvetica" pitchFamily="2" charset="0"/>
              <a:cs typeface="Aharoni" panose="02010803020104030203" pitchFamily="2" charset="-79"/>
            </a:endParaRPr>
          </a:p>
        </p:txBody>
      </p:sp>
      <p:sp>
        <p:nvSpPr>
          <p:cNvPr id="147" name="Oval 146">
            <a:extLst>
              <a:ext uri="{FF2B5EF4-FFF2-40B4-BE49-F238E27FC236}">
                <a16:creationId xmlns:a16="http://schemas.microsoft.com/office/drawing/2014/main" id="{600BC863-1358-90FB-2CDF-6DDC717E8762}"/>
              </a:ext>
            </a:extLst>
          </p:cNvPr>
          <p:cNvSpPr/>
          <p:nvPr/>
        </p:nvSpPr>
        <p:spPr bwMode="auto">
          <a:xfrm flipH="1" flipV="1">
            <a:off x="6103701" y="4313504"/>
            <a:ext cx="60960" cy="60960"/>
          </a:xfrm>
          <a:prstGeom prst="ellipse">
            <a:avLst/>
          </a:prstGeom>
          <a:solidFill>
            <a:schemeClr val="accent5"/>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49" name="Rectangle 148">
            <a:extLst>
              <a:ext uri="{FF2B5EF4-FFF2-40B4-BE49-F238E27FC236}">
                <a16:creationId xmlns:a16="http://schemas.microsoft.com/office/drawing/2014/main" id="{D42804F9-C299-DD35-908F-7CC8843484C3}"/>
              </a:ext>
            </a:extLst>
          </p:cNvPr>
          <p:cNvSpPr/>
          <p:nvPr/>
        </p:nvSpPr>
        <p:spPr>
          <a:xfrm flipH="1">
            <a:off x="6295790" y="2984402"/>
            <a:ext cx="2539692" cy="493277"/>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Telehealth allowed from home or other locations</a:t>
            </a:r>
            <a:endParaRPr lang="en-US" sz="1400" dirty="0">
              <a:solidFill>
                <a:schemeClr val="tx1">
                  <a:lumMod val="75000"/>
                  <a:lumOff val="25000"/>
                </a:schemeClr>
              </a:solidFill>
              <a:latin typeface="Helvetica" pitchFamily="2" charset="0"/>
              <a:cs typeface="Aharoni" panose="02010803020104030203" pitchFamily="2" charset="-79"/>
            </a:endParaRPr>
          </a:p>
        </p:txBody>
      </p:sp>
      <p:sp>
        <p:nvSpPr>
          <p:cNvPr id="150" name="Oval 149">
            <a:extLst>
              <a:ext uri="{FF2B5EF4-FFF2-40B4-BE49-F238E27FC236}">
                <a16:creationId xmlns:a16="http://schemas.microsoft.com/office/drawing/2014/main" id="{54066682-6F66-C518-ABBE-DA699F7F003B}"/>
              </a:ext>
            </a:extLst>
          </p:cNvPr>
          <p:cNvSpPr/>
          <p:nvPr/>
        </p:nvSpPr>
        <p:spPr bwMode="auto">
          <a:xfrm flipH="1" flipV="1">
            <a:off x="6097123" y="3044663"/>
            <a:ext cx="74322" cy="60960"/>
          </a:xfrm>
          <a:prstGeom prst="ellipse">
            <a:avLst/>
          </a:prstGeom>
          <a:solidFill>
            <a:schemeClr val="accent5"/>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51" name="Rectangle 150">
            <a:extLst>
              <a:ext uri="{FF2B5EF4-FFF2-40B4-BE49-F238E27FC236}">
                <a16:creationId xmlns:a16="http://schemas.microsoft.com/office/drawing/2014/main" id="{5CD1D6E8-09F7-22FB-E33D-2281A0278D95}"/>
              </a:ext>
            </a:extLst>
          </p:cNvPr>
          <p:cNvSpPr/>
          <p:nvPr/>
        </p:nvSpPr>
        <p:spPr>
          <a:xfrm flipH="1">
            <a:off x="8748214" y="4253243"/>
            <a:ext cx="2200169" cy="1010341"/>
          </a:xfrm>
          <a:prstGeom prst="rect">
            <a:avLst/>
          </a:prstGeom>
        </p:spPr>
        <p:txBody>
          <a:bodyPr wrap="square" lIns="0" tIns="0" rIns="0" bIns="0" anchor="t">
            <a:spAutoFit/>
          </a:bodyPr>
          <a:lstStyle/>
          <a:p>
            <a:pPr>
              <a:lnSpc>
                <a:spcPct val="120000"/>
              </a:lnSpc>
            </a:pPr>
            <a:r>
              <a:rPr lang="en-US" sz="1400" dirty="0">
                <a:solidFill>
                  <a:schemeClr val="tx1">
                    <a:lumMod val="75000"/>
                    <a:lumOff val="25000"/>
                  </a:schemeClr>
                </a:solidFill>
                <a:latin typeface="Helvetica" pitchFamily="2" charset="0"/>
              </a:rPr>
              <a:t>Other supportive policies such as broadband access, community health workers, school-based services</a:t>
            </a:r>
            <a:endParaRPr lang="en-US" sz="1400" dirty="0">
              <a:solidFill>
                <a:schemeClr val="tx1">
                  <a:lumMod val="75000"/>
                  <a:lumOff val="25000"/>
                </a:schemeClr>
              </a:solidFill>
              <a:latin typeface="Helvetica" pitchFamily="2" charset="0"/>
              <a:cs typeface="Aharoni" panose="02010803020104030203" pitchFamily="2" charset="-79"/>
            </a:endParaRPr>
          </a:p>
        </p:txBody>
      </p:sp>
      <p:sp>
        <p:nvSpPr>
          <p:cNvPr id="152" name="Oval 151">
            <a:extLst>
              <a:ext uri="{FF2B5EF4-FFF2-40B4-BE49-F238E27FC236}">
                <a16:creationId xmlns:a16="http://schemas.microsoft.com/office/drawing/2014/main" id="{8DC05E75-5607-3571-0BFA-C6EFDC521619}"/>
              </a:ext>
            </a:extLst>
          </p:cNvPr>
          <p:cNvSpPr/>
          <p:nvPr/>
        </p:nvSpPr>
        <p:spPr bwMode="auto">
          <a:xfrm flipH="1" flipV="1">
            <a:off x="8549548" y="4313503"/>
            <a:ext cx="60960" cy="60960"/>
          </a:xfrm>
          <a:prstGeom prst="ellipse">
            <a:avLst/>
          </a:prstGeom>
          <a:solidFill>
            <a:schemeClr val="accent5"/>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1400" dirty="0"/>
          </a:p>
        </p:txBody>
      </p:sp>
      <p:sp>
        <p:nvSpPr>
          <p:cNvPr id="156" name="Chevron 155">
            <a:extLst>
              <a:ext uri="{FF2B5EF4-FFF2-40B4-BE49-F238E27FC236}">
                <a16:creationId xmlns:a16="http://schemas.microsoft.com/office/drawing/2014/main" id="{7BC8E5A0-456E-F68F-5DE5-23EB3D3D95C4}"/>
              </a:ext>
            </a:extLst>
          </p:cNvPr>
          <p:cNvSpPr/>
          <p:nvPr/>
        </p:nvSpPr>
        <p:spPr>
          <a:xfrm rot="20315870">
            <a:off x="9871371" y="2778893"/>
            <a:ext cx="254066" cy="338806"/>
          </a:xfrm>
          <a:prstGeom prst="chevron">
            <a:avLst/>
          </a:prstGeom>
          <a:solidFill>
            <a:srgbClr val="F0EC5A"/>
          </a:solidFill>
          <a:ln>
            <a:noFill/>
          </a:ln>
          <a:scene3d>
            <a:camera prst="orthographicFront">
              <a:rot lat="1200000" lon="3600000" rev="18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51825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numbers and a bar chart&#10;&#10;Description automatically generated with medium confidence">
            <a:extLst>
              <a:ext uri="{FF2B5EF4-FFF2-40B4-BE49-F238E27FC236}">
                <a16:creationId xmlns:a16="http://schemas.microsoft.com/office/drawing/2014/main" id="{E5F3FB1A-A2DA-A203-4168-8632E60146DD}"/>
              </a:ext>
            </a:extLst>
          </p:cNvPr>
          <p:cNvPicPr>
            <a:picLocks noChangeAspect="1"/>
          </p:cNvPicPr>
          <p:nvPr/>
        </p:nvPicPr>
        <p:blipFill>
          <a:blip r:embed="rId3"/>
          <a:stretch>
            <a:fillRect/>
          </a:stretch>
        </p:blipFill>
        <p:spPr>
          <a:xfrm>
            <a:off x="6275294" y="839042"/>
            <a:ext cx="5153024" cy="2876633"/>
          </a:xfrm>
          <a:prstGeom prst="rect">
            <a:avLst/>
          </a:prstGeom>
        </p:spPr>
      </p:pic>
      <p:pic>
        <p:nvPicPr>
          <p:cNvPr id="2" name="Picture 1" descr="A blue and orange circle with numbers&#10;&#10;Description automatically generated">
            <a:extLst>
              <a:ext uri="{FF2B5EF4-FFF2-40B4-BE49-F238E27FC236}">
                <a16:creationId xmlns:a16="http://schemas.microsoft.com/office/drawing/2014/main" id="{CAC2C23B-29AF-E394-962C-5B73ACF40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994166"/>
            <a:ext cx="5544502" cy="1790801"/>
          </a:xfrm>
          <a:prstGeom prst="rect">
            <a:avLst/>
          </a:prstGeom>
        </p:spPr>
      </p:pic>
      <p:sp>
        <p:nvSpPr>
          <p:cNvPr id="3" name="Rectangle 2">
            <a:extLst>
              <a:ext uri="{FF2B5EF4-FFF2-40B4-BE49-F238E27FC236}">
                <a16:creationId xmlns:a16="http://schemas.microsoft.com/office/drawing/2014/main" id="{443AD2DA-CC43-0B75-A0D5-5DB9168B0011}"/>
              </a:ext>
            </a:extLst>
          </p:cNvPr>
          <p:cNvSpPr/>
          <p:nvPr/>
        </p:nvSpPr>
        <p:spPr>
          <a:xfrm>
            <a:off x="0" y="1"/>
            <a:ext cx="12192000" cy="591266"/>
          </a:xfrm>
          <a:prstGeom prst="rect">
            <a:avLst/>
          </a:prstGeom>
          <a:solidFill>
            <a:srgbClr val="4851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7CB68A-039E-DF52-91BC-AD6E4C137AE4}"/>
              </a:ext>
            </a:extLst>
          </p:cNvPr>
          <p:cNvSpPr txBox="1"/>
          <p:nvPr/>
        </p:nvSpPr>
        <p:spPr>
          <a:xfrm>
            <a:off x="753599" y="112606"/>
            <a:ext cx="3076652" cy="369332"/>
          </a:xfrm>
          <a:prstGeom prst="rect">
            <a:avLst/>
          </a:prstGeom>
          <a:noFill/>
        </p:spPr>
        <p:txBody>
          <a:bodyPr wrap="square">
            <a:spAutoFit/>
          </a:bodyPr>
          <a:lstStyle/>
          <a:p>
            <a:r>
              <a:rPr lang="en-US" dirty="0">
                <a:solidFill>
                  <a:schemeClr val="bg1"/>
                </a:solidFill>
                <a:latin typeface="Helvetica" pitchFamily="2" charset="0"/>
              </a:rPr>
              <a:t>Use and Consumer Interest</a:t>
            </a:r>
            <a:endParaRPr lang="en-US" dirty="0">
              <a:solidFill>
                <a:schemeClr val="bg1"/>
              </a:solidFill>
            </a:endParaRPr>
          </a:p>
        </p:txBody>
      </p:sp>
      <p:sp>
        <p:nvSpPr>
          <p:cNvPr id="7" name="Chevron 6">
            <a:extLst>
              <a:ext uri="{FF2B5EF4-FFF2-40B4-BE49-F238E27FC236}">
                <a16:creationId xmlns:a16="http://schemas.microsoft.com/office/drawing/2014/main" id="{CAFC0CDB-8FC2-3CED-D1FA-6CD4E5D5ED5B}"/>
              </a:ext>
            </a:extLst>
          </p:cNvPr>
          <p:cNvSpPr/>
          <p:nvPr/>
        </p:nvSpPr>
        <p:spPr>
          <a:xfrm>
            <a:off x="180975" y="166372"/>
            <a:ext cx="572624" cy="230242"/>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E8665F60-5372-64C3-569B-98FEB92A3DD0}"/>
              </a:ext>
            </a:extLst>
          </p:cNvPr>
          <p:cNvSpPr txBox="1"/>
          <p:nvPr/>
        </p:nvSpPr>
        <p:spPr>
          <a:xfrm>
            <a:off x="623888" y="2080140"/>
            <a:ext cx="4557626" cy="2339102"/>
          </a:xfrm>
          <a:prstGeom prst="rect">
            <a:avLst/>
          </a:prstGeom>
          <a:noFill/>
        </p:spPr>
        <p:txBody>
          <a:bodyPr wrap="square" rtlCol="0">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FINDINGS</a:t>
            </a:r>
          </a:p>
          <a:p>
            <a:pPr rtl="0">
              <a:spcBef>
                <a:spcPts val="0"/>
              </a:spcBef>
              <a:spcAft>
                <a:spcPts val="0"/>
              </a:spcAft>
            </a:pPr>
            <a:r>
              <a:rPr lang="en-US" sz="3600" b="0" i="0" u="none" strike="noStrike" dirty="0">
                <a:solidFill>
                  <a:srgbClr val="4582B6"/>
                </a:solidFill>
                <a:effectLst/>
                <a:latin typeface="Helvetica" pitchFamily="2" charset="0"/>
              </a:rPr>
              <a:t>Telehealth use has grown in recent years and remains popular</a:t>
            </a:r>
            <a:br>
              <a:rPr lang="en-US" sz="3600" b="0" i="0" u="none" strike="noStrike" dirty="0">
                <a:solidFill>
                  <a:srgbClr val="163D71"/>
                </a:solidFill>
                <a:effectLst/>
                <a:latin typeface="Helvetica" pitchFamily="2" charset="0"/>
              </a:rPr>
            </a:br>
            <a:endParaRPr lang="en-US" dirty="0">
              <a:solidFill>
                <a:srgbClr val="163D71"/>
              </a:solidFill>
            </a:endParaRPr>
          </a:p>
        </p:txBody>
      </p:sp>
    </p:spTree>
    <p:extLst>
      <p:ext uri="{BB962C8B-B14F-4D97-AF65-F5344CB8AC3E}">
        <p14:creationId xmlns:p14="http://schemas.microsoft.com/office/powerpoint/2010/main" val="2396050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B6845-6E07-DFFA-4B6A-79A3547B5674}"/>
            </a:ext>
          </a:extLst>
        </p:cNvPr>
        <p:cNvGrpSpPr/>
        <p:nvPr/>
      </p:nvGrpSpPr>
      <p:grpSpPr>
        <a:xfrm>
          <a:off x="0" y="0"/>
          <a:ext cx="0" cy="0"/>
          <a:chOff x="0" y="0"/>
          <a:chExt cx="0" cy="0"/>
        </a:xfrm>
      </p:grpSpPr>
      <p:pic>
        <p:nvPicPr>
          <p:cNvPr id="6" name="Picture 5" descr="A close-up of a graph&#10;&#10;Description automatically generated">
            <a:extLst>
              <a:ext uri="{FF2B5EF4-FFF2-40B4-BE49-F238E27FC236}">
                <a16:creationId xmlns:a16="http://schemas.microsoft.com/office/drawing/2014/main" id="{30BE34F1-C05B-4735-4B62-0CA800289AE9}"/>
              </a:ext>
            </a:extLst>
          </p:cNvPr>
          <p:cNvPicPr>
            <a:picLocks noChangeAspect="1"/>
          </p:cNvPicPr>
          <p:nvPr/>
        </p:nvPicPr>
        <p:blipFill>
          <a:blip r:embed="rId3"/>
          <a:stretch>
            <a:fillRect/>
          </a:stretch>
        </p:blipFill>
        <p:spPr>
          <a:xfrm>
            <a:off x="1180978" y="2807246"/>
            <a:ext cx="9830044" cy="2410823"/>
          </a:xfrm>
          <a:prstGeom prst="rect">
            <a:avLst/>
          </a:prstGeom>
        </p:spPr>
      </p:pic>
      <p:sp>
        <p:nvSpPr>
          <p:cNvPr id="2" name="TextBox 1">
            <a:extLst>
              <a:ext uri="{FF2B5EF4-FFF2-40B4-BE49-F238E27FC236}">
                <a16:creationId xmlns:a16="http://schemas.microsoft.com/office/drawing/2014/main" id="{7C7B3EAD-364A-E87C-301F-C13C492DF771}"/>
              </a:ext>
            </a:extLst>
          </p:cNvPr>
          <p:cNvSpPr txBox="1"/>
          <p:nvPr/>
        </p:nvSpPr>
        <p:spPr>
          <a:xfrm>
            <a:off x="1094958" y="1470078"/>
            <a:ext cx="10002084" cy="954107"/>
          </a:xfrm>
          <a:prstGeom prst="rect">
            <a:avLst/>
          </a:prstGeom>
          <a:noFill/>
        </p:spPr>
        <p:txBody>
          <a:bodyPr wrap="square" rtlCol="0">
            <a:spAutoFit/>
          </a:bodyPr>
          <a:lstStyle/>
          <a:p>
            <a:r>
              <a:rPr lang="en-US" sz="2000" b="0" i="0" u="none" strike="noStrike" dirty="0">
                <a:solidFill>
                  <a:srgbClr val="4582B6"/>
                </a:solidFill>
                <a:effectLst/>
                <a:highlight>
                  <a:srgbClr val="FFFF00"/>
                </a:highlight>
                <a:latin typeface="Helvetica" pitchFamily="2" charset="0"/>
              </a:rPr>
              <a:t>FINDINGS</a:t>
            </a:r>
          </a:p>
          <a:p>
            <a:pPr rtl="0">
              <a:spcBef>
                <a:spcPts val="0"/>
              </a:spcBef>
              <a:spcAft>
                <a:spcPts val="0"/>
              </a:spcAft>
            </a:pPr>
            <a:r>
              <a:rPr lang="en-US" sz="3600" b="0" i="0" u="none" strike="noStrike" dirty="0">
                <a:solidFill>
                  <a:srgbClr val="4582B6"/>
                </a:solidFill>
                <a:effectLst/>
                <a:latin typeface="Helvetica" pitchFamily="2" charset="0"/>
              </a:rPr>
              <a:t>Patients who use telehealth wish to continue</a:t>
            </a:r>
            <a:endParaRPr lang="en-US" dirty="0">
              <a:solidFill>
                <a:srgbClr val="163D71"/>
              </a:solidFill>
            </a:endParaRPr>
          </a:p>
        </p:txBody>
      </p:sp>
      <p:sp>
        <p:nvSpPr>
          <p:cNvPr id="3" name="Rectangle 2">
            <a:extLst>
              <a:ext uri="{FF2B5EF4-FFF2-40B4-BE49-F238E27FC236}">
                <a16:creationId xmlns:a16="http://schemas.microsoft.com/office/drawing/2014/main" id="{5C137493-8579-4F38-D5E3-1D2255334F6F}"/>
              </a:ext>
            </a:extLst>
          </p:cNvPr>
          <p:cNvSpPr/>
          <p:nvPr/>
        </p:nvSpPr>
        <p:spPr>
          <a:xfrm>
            <a:off x="0" y="1"/>
            <a:ext cx="12192000" cy="591266"/>
          </a:xfrm>
          <a:prstGeom prst="rect">
            <a:avLst/>
          </a:prstGeom>
          <a:solidFill>
            <a:srgbClr val="4851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BCDF70C-BEEF-02C6-2E5A-E06B6033889A}"/>
              </a:ext>
            </a:extLst>
          </p:cNvPr>
          <p:cNvSpPr txBox="1"/>
          <p:nvPr/>
        </p:nvSpPr>
        <p:spPr>
          <a:xfrm>
            <a:off x="753599" y="112606"/>
            <a:ext cx="3076652" cy="369332"/>
          </a:xfrm>
          <a:prstGeom prst="rect">
            <a:avLst/>
          </a:prstGeom>
          <a:noFill/>
        </p:spPr>
        <p:txBody>
          <a:bodyPr wrap="square">
            <a:spAutoFit/>
          </a:bodyPr>
          <a:lstStyle/>
          <a:p>
            <a:r>
              <a:rPr lang="en-US" dirty="0">
                <a:solidFill>
                  <a:schemeClr val="bg1"/>
                </a:solidFill>
                <a:latin typeface="Helvetica" pitchFamily="2" charset="0"/>
              </a:rPr>
              <a:t>Use and Consumer Interest</a:t>
            </a:r>
            <a:endParaRPr lang="en-US" dirty="0">
              <a:solidFill>
                <a:schemeClr val="bg1"/>
              </a:solidFill>
            </a:endParaRPr>
          </a:p>
        </p:txBody>
      </p:sp>
      <p:sp>
        <p:nvSpPr>
          <p:cNvPr id="5" name="Chevron 4">
            <a:extLst>
              <a:ext uri="{FF2B5EF4-FFF2-40B4-BE49-F238E27FC236}">
                <a16:creationId xmlns:a16="http://schemas.microsoft.com/office/drawing/2014/main" id="{0D532671-7334-AFA1-2F58-D78304E44D49}"/>
              </a:ext>
            </a:extLst>
          </p:cNvPr>
          <p:cNvSpPr/>
          <p:nvPr/>
        </p:nvSpPr>
        <p:spPr>
          <a:xfrm>
            <a:off x="180975" y="166372"/>
            <a:ext cx="572624" cy="230242"/>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86075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B2DF1A-63AF-DC07-A570-8FC6426A6451}"/>
              </a:ext>
            </a:extLst>
          </p:cNvPr>
          <p:cNvSpPr/>
          <p:nvPr/>
        </p:nvSpPr>
        <p:spPr>
          <a:xfrm>
            <a:off x="0" y="-6485"/>
            <a:ext cx="12192000" cy="596630"/>
          </a:xfrm>
          <a:prstGeom prst="rect">
            <a:avLst/>
          </a:prstGeom>
          <a:solidFill>
            <a:srgbClr val="F46F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1D6DF76-B0A6-A701-1DB1-28F06177BEC2}"/>
              </a:ext>
            </a:extLst>
          </p:cNvPr>
          <p:cNvSpPr txBox="1"/>
          <p:nvPr/>
        </p:nvSpPr>
        <p:spPr>
          <a:xfrm>
            <a:off x="753599" y="111341"/>
            <a:ext cx="3076652" cy="369332"/>
          </a:xfrm>
          <a:prstGeom prst="rect">
            <a:avLst/>
          </a:prstGeom>
          <a:noFill/>
        </p:spPr>
        <p:txBody>
          <a:bodyPr wrap="square">
            <a:spAutoFit/>
          </a:bodyPr>
          <a:lstStyle/>
          <a:p>
            <a:r>
              <a:rPr lang="en-US" dirty="0">
                <a:solidFill>
                  <a:schemeClr val="bg1"/>
                </a:solidFill>
                <a:latin typeface="Helvetica" pitchFamily="2" charset="0"/>
              </a:rPr>
              <a:t>Research</a:t>
            </a:r>
            <a:endParaRPr lang="en-US" dirty="0">
              <a:solidFill>
                <a:schemeClr val="bg1"/>
              </a:solidFill>
            </a:endParaRPr>
          </a:p>
        </p:txBody>
      </p:sp>
      <p:sp>
        <p:nvSpPr>
          <p:cNvPr id="7" name="Chevron 6">
            <a:extLst>
              <a:ext uri="{FF2B5EF4-FFF2-40B4-BE49-F238E27FC236}">
                <a16:creationId xmlns:a16="http://schemas.microsoft.com/office/drawing/2014/main" id="{A7D07841-F0F4-1419-489A-BBCF3B0E08CC}"/>
              </a:ext>
            </a:extLst>
          </p:cNvPr>
          <p:cNvSpPr/>
          <p:nvPr/>
        </p:nvSpPr>
        <p:spPr>
          <a:xfrm>
            <a:off x="180975" y="174893"/>
            <a:ext cx="572624" cy="230242"/>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BC1BF2AC-FAC0-E66D-6E21-BE177C22ADEE}"/>
              </a:ext>
            </a:extLst>
          </p:cNvPr>
          <p:cNvSpPr txBox="1"/>
          <p:nvPr/>
        </p:nvSpPr>
        <p:spPr>
          <a:xfrm>
            <a:off x="864978" y="877133"/>
            <a:ext cx="5214938" cy="5170646"/>
          </a:xfrm>
          <a:prstGeom prst="rect">
            <a:avLst/>
          </a:prstGeom>
          <a:noFill/>
        </p:spPr>
        <p:txBody>
          <a:bodyPr wrap="square" rtlCol="0">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FINDINGS</a:t>
            </a:r>
          </a:p>
          <a:p>
            <a:r>
              <a:rPr lang="en-US" sz="3600" b="0" i="0" u="none" strike="noStrike" dirty="0">
                <a:solidFill>
                  <a:srgbClr val="4582B6"/>
                </a:solidFill>
                <a:effectLst/>
                <a:latin typeface="Helvetica" pitchFamily="2" charset="0"/>
              </a:rPr>
              <a:t>Evidence on telehealth continues to grow</a:t>
            </a:r>
            <a:endParaRPr lang="en-US" sz="3600" b="0" i="0" u="none" strike="noStrike" dirty="0">
              <a:solidFill>
                <a:srgbClr val="163D71"/>
              </a:solidFill>
              <a:effectLst/>
              <a:latin typeface="Helvetica" pitchFamily="2" charset="0"/>
            </a:endParaRPr>
          </a:p>
          <a:p>
            <a:pPr marL="342900" indent="-342900">
              <a:buFont typeface="Arial" panose="020B0604020202020204" pitchFamily="34" charset="0"/>
              <a:buChar char="•"/>
            </a:pPr>
            <a:endParaRPr lang="en-US" sz="2000" dirty="0">
              <a:solidFill>
                <a:srgbClr val="106CA7"/>
              </a:solidFill>
              <a:effectLst/>
              <a:latin typeface="Helvetica" pitchFamily="2" charset="0"/>
            </a:endParaRPr>
          </a:p>
          <a:p>
            <a:pPr marL="342900" indent="-342900">
              <a:buFont typeface="Arial" panose="020B0604020202020204" pitchFamily="34" charset="0"/>
              <a:buChar char="•"/>
            </a:pPr>
            <a:r>
              <a:rPr lang="en-US" sz="2000" dirty="0">
                <a:effectLst/>
                <a:latin typeface="Helvetica" pitchFamily="2" charset="0"/>
              </a:rPr>
              <a:t>Synchronous video telehealth has convincing evidence for its use in behavioral health, chronic condition management, and more</a:t>
            </a:r>
          </a:p>
          <a:p>
            <a:pPr marL="342900" indent="-342900">
              <a:buFont typeface="Arial" panose="020B0604020202020204" pitchFamily="34" charset="0"/>
              <a:buChar char="•"/>
            </a:pPr>
            <a:endParaRPr lang="en-US" sz="2000" dirty="0">
              <a:effectLst/>
              <a:latin typeface="Helvetica" pitchFamily="2" charset="0"/>
            </a:endParaRPr>
          </a:p>
          <a:p>
            <a:pPr marL="342900" indent="-342900">
              <a:buFont typeface="Arial" panose="020B0604020202020204" pitchFamily="34" charset="0"/>
              <a:buChar char="•"/>
            </a:pPr>
            <a:r>
              <a:rPr lang="en-US" sz="2000" dirty="0">
                <a:effectLst/>
                <a:latin typeface="Helvetica" pitchFamily="2" charset="0"/>
              </a:rPr>
              <a:t>Audio-only telehealth also has convincing </a:t>
            </a:r>
            <a:r>
              <a:rPr lang="en-US" sz="2000" dirty="0">
                <a:latin typeface="Helvetica" pitchFamily="2" charset="0"/>
              </a:rPr>
              <a:t>evidence</a:t>
            </a:r>
            <a:r>
              <a:rPr lang="en-US" sz="2000" dirty="0">
                <a:effectLst/>
                <a:latin typeface="Helvetica" pitchFamily="2" charset="0"/>
              </a:rPr>
              <a:t> for use in behavioral health</a:t>
            </a:r>
          </a:p>
          <a:p>
            <a:pPr marL="342900" indent="-342900">
              <a:buFont typeface="Arial" panose="020B0604020202020204" pitchFamily="34" charset="0"/>
              <a:buChar char="•"/>
            </a:pPr>
            <a:endParaRPr lang="en-US" sz="2000" dirty="0">
              <a:effectLst/>
              <a:latin typeface="Helvetica" pitchFamily="2" charset="0"/>
            </a:endParaRPr>
          </a:p>
          <a:p>
            <a:pPr marL="342900" indent="-342900">
              <a:buFont typeface="Arial" panose="020B0604020202020204" pitchFamily="34" charset="0"/>
              <a:buChar char="•"/>
            </a:pPr>
            <a:r>
              <a:rPr lang="en-US" sz="2000" dirty="0">
                <a:effectLst/>
                <a:latin typeface="Helvetica" pitchFamily="2" charset="0"/>
              </a:rPr>
              <a:t>eConsults increase access to specialty care and reduce costs</a:t>
            </a:r>
          </a:p>
          <a:p>
            <a:pPr rtl="0">
              <a:spcBef>
                <a:spcPts val="0"/>
              </a:spcBef>
              <a:spcAft>
                <a:spcPts val="0"/>
              </a:spcAft>
            </a:pPr>
            <a:endParaRPr lang="en-US" dirty="0">
              <a:solidFill>
                <a:srgbClr val="163D71"/>
              </a:solidFill>
            </a:endParaRPr>
          </a:p>
        </p:txBody>
      </p:sp>
      <p:pic>
        <p:nvPicPr>
          <p:cNvPr id="11" name="Picture 10">
            <a:extLst>
              <a:ext uri="{FF2B5EF4-FFF2-40B4-BE49-F238E27FC236}">
                <a16:creationId xmlns:a16="http://schemas.microsoft.com/office/drawing/2014/main" id="{5C20927A-84EC-47E1-B7AF-1826CABCE7DE}"/>
              </a:ext>
            </a:extLst>
          </p:cNvPr>
          <p:cNvPicPr>
            <a:picLocks noChangeAspect="1"/>
          </p:cNvPicPr>
          <p:nvPr/>
        </p:nvPicPr>
        <p:blipFill>
          <a:blip r:embed="rId3"/>
          <a:stretch>
            <a:fillRect/>
          </a:stretch>
        </p:blipFill>
        <p:spPr>
          <a:xfrm>
            <a:off x="6550996" y="2135968"/>
            <a:ext cx="5214938" cy="2586061"/>
          </a:xfrm>
          <a:prstGeom prst="rect">
            <a:avLst/>
          </a:prstGeom>
        </p:spPr>
      </p:pic>
    </p:spTree>
    <p:extLst>
      <p:ext uri="{BB962C8B-B14F-4D97-AF65-F5344CB8AC3E}">
        <p14:creationId xmlns:p14="http://schemas.microsoft.com/office/powerpoint/2010/main" val="2205445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tanding next to a phone&#10;&#10;Description automatically generated">
            <a:extLst>
              <a:ext uri="{FF2B5EF4-FFF2-40B4-BE49-F238E27FC236}">
                <a16:creationId xmlns:a16="http://schemas.microsoft.com/office/drawing/2014/main" id="{EC4039BC-371A-4387-B6CA-2B4982427290}"/>
              </a:ext>
            </a:extLst>
          </p:cNvPr>
          <p:cNvPicPr>
            <a:picLocks noChangeAspect="1"/>
          </p:cNvPicPr>
          <p:nvPr/>
        </p:nvPicPr>
        <p:blipFill>
          <a:blip r:embed="rId3"/>
          <a:stretch>
            <a:fillRect/>
          </a:stretch>
        </p:blipFill>
        <p:spPr>
          <a:xfrm>
            <a:off x="4945819" y="645955"/>
            <a:ext cx="6607385" cy="5309935"/>
          </a:xfrm>
          <a:prstGeom prst="rect">
            <a:avLst/>
          </a:prstGeom>
        </p:spPr>
      </p:pic>
      <p:sp>
        <p:nvSpPr>
          <p:cNvPr id="13" name="TextBox 12">
            <a:extLst>
              <a:ext uri="{FF2B5EF4-FFF2-40B4-BE49-F238E27FC236}">
                <a16:creationId xmlns:a16="http://schemas.microsoft.com/office/drawing/2014/main" id="{CF2769CC-4A3B-8F19-71E5-934413196FD8}"/>
              </a:ext>
            </a:extLst>
          </p:cNvPr>
          <p:cNvSpPr txBox="1"/>
          <p:nvPr/>
        </p:nvSpPr>
        <p:spPr>
          <a:xfrm>
            <a:off x="864978" y="1326952"/>
            <a:ext cx="5231021" cy="3970318"/>
          </a:xfrm>
          <a:prstGeom prst="rect">
            <a:avLst/>
          </a:prstGeom>
          <a:noFill/>
        </p:spPr>
        <p:txBody>
          <a:bodyPr wrap="square" rtlCol="0">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FINDINGS</a:t>
            </a:r>
          </a:p>
          <a:p>
            <a:r>
              <a:rPr lang="en-US" sz="3600" dirty="0">
                <a:solidFill>
                  <a:srgbClr val="106CA7"/>
                </a:solidFill>
                <a:effectLst/>
                <a:latin typeface="Helvetica" pitchFamily="2" charset="0"/>
              </a:rPr>
              <a:t>Telehealth is widespread in the clinical safety net</a:t>
            </a:r>
          </a:p>
          <a:p>
            <a:pPr marL="342900" indent="-342900">
              <a:buFont typeface="Arial" panose="020B0604020202020204" pitchFamily="34" charset="0"/>
              <a:buChar char="•"/>
            </a:pPr>
            <a:endParaRPr lang="en-US" sz="2000" dirty="0">
              <a:solidFill>
                <a:srgbClr val="3F3F3F"/>
              </a:solidFill>
              <a:effectLst/>
              <a:latin typeface="Helvetica" pitchFamily="2" charset="0"/>
            </a:endParaRPr>
          </a:p>
          <a:p>
            <a:pPr marL="342900" indent="-342900">
              <a:buFont typeface="Arial" panose="020B0604020202020204" pitchFamily="34" charset="0"/>
              <a:buChar char="•"/>
            </a:pPr>
            <a:r>
              <a:rPr lang="en-US" sz="2000" dirty="0">
                <a:effectLst/>
                <a:latin typeface="Helvetica" pitchFamily="2" charset="0"/>
              </a:rPr>
              <a:t>Health centers have made the operational and workflow changes needed to deliver telehealth </a:t>
            </a:r>
          </a:p>
          <a:p>
            <a:pPr marL="342900" indent="-342900">
              <a:buFont typeface="Arial" panose="020B0604020202020204" pitchFamily="34" charset="0"/>
              <a:buChar char="•"/>
            </a:pPr>
            <a:endParaRPr lang="en-US" sz="2000" dirty="0">
              <a:effectLst/>
              <a:latin typeface="Helvetica" pitchFamily="2" charset="0"/>
            </a:endParaRPr>
          </a:p>
          <a:p>
            <a:pPr marL="342900" indent="-342900">
              <a:buFont typeface="Arial" panose="020B0604020202020204" pitchFamily="34" charset="0"/>
              <a:buChar char="•"/>
            </a:pPr>
            <a:r>
              <a:rPr lang="en-US" sz="2000" dirty="0">
                <a:effectLst/>
                <a:latin typeface="Helvetica" pitchFamily="2" charset="0"/>
              </a:rPr>
              <a:t>Screening patients for digital barriers and offering digital navigation support have been key to making telehealth accessible</a:t>
            </a:r>
          </a:p>
        </p:txBody>
      </p:sp>
      <p:sp>
        <p:nvSpPr>
          <p:cNvPr id="20" name="Rectangle 19">
            <a:extLst>
              <a:ext uri="{FF2B5EF4-FFF2-40B4-BE49-F238E27FC236}">
                <a16:creationId xmlns:a16="http://schemas.microsoft.com/office/drawing/2014/main" id="{0D336535-4A3E-0C04-2BA3-4A5134584367}"/>
              </a:ext>
            </a:extLst>
          </p:cNvPr>
          <p:cNvSpPr/>
          <p:nvPr/>
        </p:nvSpPr>
        <p:spPr>
          <a:xfrm>
            <a:off x="0" y="0"/>
            <a:ext cx="12192000" cy="593390"/>
          </a:xfrm>
          <a:prstGeom prst="rect">
            <a:avLst/>
          </a:prstGeom>
          <a:solidFill>
            <a:srgbClr val="D6B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88A6198-B8E5-6806-2D26-35CD2B266BA7}"/>
              </a:ext>
            </a:extLst>
          </p:cNvPr>
          <p:cNvSpPr txBox="1"/>
          <p:nvPr/>
        </p:nvSpPr>
        <p:spPr>
          <a:xfrm>
            <a:off x="753599" y="116056"/>
            <a:ext cx="3076652" cy="369332"/>
          </a:xfrm>
          <a:prstGeom prst="rect">
            <a:avLst/>
          </a:prstGeom>
          <a:noFill/>
        </p:spPr>
        <p:txBody>
          <a:bodyPr wrap="square">
            <a:spAutoFit/>
          </a:bodyPr>
          <a:lstStyle/>
          <a:p>
            <a:r>
              <a:rPr lang="en-US" dirty="0">
                <a:solidFill>
                  <a:srgbClr val="48513C"/>
                </a:solidFill>
                <a:latin typeface="Helvetica" pitchFamily="2" charset="0"/>
              </a:rPr>
              <a:t>Telehealth Implementation</a:t>
            </a:r>
            <a:endParaRPr lang="en-US" dirty="0">
              <a:solidFill>
                <a:srgbClr val="48513C"/>
              </a:solidFill>
            </a:endParaRPr>
          </a:p>
        </p:txBody>
      </p:sp>
      <p:sp>
        <p:nvSpPr>
          <p:cNvPr id="24" name="Chevron 23">
            <a:extLst>
              <a:ext uri="{FF2B5EF4-FFF2-40B4-BE49-F238E27FC236}">
                <a16:creationId xmlns:a16="http://schemas.microsoft.com/office/drawing/2014/main" id="{26720F57-834C-4BAE-1F7E-5015DDE3365E}"/>
              </a:ext>
            </a:extLst>
          </p:cNvPr>
          <p:cNvSpPr/>
          <p:nvPr/>
        </p:nvSpPr>
        <p:spPr>
          <a:xfrm>
            <a:off x="180975" y="179608"/>
            <a:ext cx="572624" cy="230242"/>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5926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1B0C7-CBED-7D06-E48B-52D7C379483B}"/>
              </a:ext>
            </a:extLst>
          </p:cNvPr>
          <p:cNvPicPr>
            <a:picLocks noChangeAspect="1"/>
          </p:cNvPicPr>
          <p:nvPr/>
        </p:nvPicPr>
        <p:blipFill>
          <a:blip r:embed="rId3"/>
          <a:stretch>
            <a:fillRect/>
          </a:stretch>
        </p:blipFill>
        <p:spPr>
          <a:xfrm>
            <a:off x="8207431" y="2207269"/>
            <a:ext cx="2856703" cy="3596902"/>
          </a:xfrm>
          <a:prstGeom prst="rect">
            <a:avLst/>
          </a:prstGeom>
        </p:spPr>
      </p:pic>
      <p:sp>
        <p:nvSpPr>
          <p:cNvPr id="3" name="TextBox 2">
            <a:extLst>
              <a:ext uri="{FF2B5EF4-FFF2-40B4-BE49-F238E27FC236}">
                <a16:creationId xmlns:a16="http://schemas.microsoft.com/office/drawing/2014/main" id="{6942CF34-1F09-C9FB-664A-4BB648CD7DB3}"/>
              </a:ext>
            </a:extLst>
          </p:cNvPr>
          <p:cNvSpPr txBox="1"/>
          <p:nvPr/>
        </p:nvSpPr>
        <p:spPr>
          <a:xfrm>
            <a:off x="915196" y="2207269"/>
            <a:ext cx="6494584" cy="3139321"/>
          </a:xfrm>
          <a:prstGeom prst="rect">
            <a:avLst/>
          </a:prstGeom>
          <a:noFill/>
        </p:spPr>
        <p:txBody>
          <a:bodyPr wrap="square" rtlCol="0">
            <a:spAutoFit/>
          </a:bodyPr>
          <a:lstStyle/>
          <a:p>
            <a:r>
              <a:rPr lang="en-US" dirty="0">
                <a:latin typeface="Helvetica" pitchFamily="2" charset="0"/>
              </a:rPr>
              <a:t>Use the momentum gained to:</a:t>
            </a:r>
          </a:p>
          <a:p>
            <a:endParaRPr lang="en-US" dirty="0">
              <a:latin typeface="Helvetica" pitchFamily="2" charset="0"/>
            </a:endParaRPr>
          </a:p>
          <a:p>
            <a:pPr marL="285750" indent="-285750">
              <a:buFont typeface="Arial" panose="020B0604020202020204" pitchFamily="34" charset="0"/>
              <a:buChar char="•"/>
            </a:pPr>
            <a:r>
              <a:rPr lang="en-US" dirty="0">
                <a:latin typeface="Helvetica" pitchFamily="2" charset="0"/>
              </a:rPr>
              <a:t>Ensure sustained reimbursement for telehealth visits</a:t>
            </a:r>
          </a:p>
          <a:p>
            <a:pPr marL="285750" indent="-285750">
              <a:buFont typeface="Arial" panose="020B0604020202020204" pitchFamily="34" charset="0"/>
              <a:buChar char="•"/>
            </a:pPr>
            <a:r>
              <a:rPr lang="en-US" dirty="0">
                <a:latin typeface="Helvetica" pitchFamily="2" charset="0"/>
              </a:rPr>
              <a:t>Address policies that limit access to telehealth, particularly for Medi-Cal patients</a:t>
            </a:r>
          </a:p>
          <a:p>
            <a:pPr marL="285750" indent="-285750">
              <a:buFont typeface="Arial" panose="020B0604020202020204" pitchFamily="34" charset="0"/>
              <a:buChar char="•"/>
            </a:pPr>
            <a:r>
              <a:rPr lang="en-US" dirty="0">
                <a:latin typeface="Helvetica" pitchFamily="2" charset="0"/>
              </a:rPr>
              <a:t>Address disparities in utilization and access</a:t>
            </a:r>
          </a:p>
          <a:p>
            <a:pPr marL="285750" indent="-285750">
              <a:buFont typeface="Arial" panose="020B0604020202020204" pitchFamily="34" charset="0"/>
              <a:buChar char="•"/>
            </a:pPr>
            <a:r>
              <a:rPr lang="en-US" dirty="0">
                <a:latin typeface="Helvetica" pitchFamily="2" charset="0"/>
              </a:rPr>
              <a:t>Protect against care fragmentation by developing robust telehealth programs within the clinical safety net</a:t>
            </a:r>
          </a:p>
          <a:p>
            <a:pPr marL="285750" indent="-285750">
              <a:buFont typeface="Arial" panose="020B0604020202020204" pitchFamily="34" charset="0"/>
              <a:buChar char="•"/>
            </a:pPr>
            <a:r>
              <a:rPr lang="en-US" dirty="0">
                <a:latin typeface="Helvetica" pitchFamily="2" charset="0"/>
              </a:rPr>
              <a:t>Expand the evidence base to understand when to use telehealth and how to best implement it</a:t>
            </a:r>
          </a:p>
          <a:p>
            <a:pPr marL="285750" indent="-285750">
              <a:buFont typeface="Arial" panose="020B0604020202020204" pitchFamily="34" charset="0"/>
              <a:buChar char="•"/>
            </a:pPr>
            <a:r>
              <a:rPr lang="en-US" dirty="0">
                <a:latin typeface="Helvetica" pitchFamily="2" charset="0"/>
              </a:rPr>
              <a:t>Support promising and innovative practices</a:t>
            </a:r>
          </a:p>
        </p:txBody>
      </p:sp>
      <p:sp>
        <p:nvSpPr>
          <p:cNvPr id="4" name="TextBox 3">
            <a:extLst>
              <a:ext uri="{FF2B5EF4-FFF2-40B4-BE49-F238E27FC236}">
                <a16:creationId xmlns:a16="http://schemas.microsoft.com/office/drawing/2014/main" id="{7F8B7355-2FF9-0765-C2A1-630B49D6C1DE}"/>
              </a:ext>
            </a:extLst>
          </p:cNvPr>
          <p:cNvSpPr txBox="1"/>
          <p:nvPr/>
        </p:nvSpPr>
        <p:spPr>
          <a:xfrm>
            <a:off x="915196" y="911245"/>
            <a:ext cx="6304469" cy="954107"/>
          </a:xfrm>
          <a:prstGeom prst="rect">
            <a:avLst/>
          </a:prstGeom>
          <a:noFill/>
        </p:spPr>
        <p:txBody>
          <a:bodyPr wrap="square" rtlCol="0">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OPPORTUNITIES</a:t>
            </a:r>
          </a:p>
          <a:p>
            <a:pPr rtl="0">
              <a:spcBef>
                <a:spcPts val="0"/>
              </a:spcBef>
              <a:spcAft>
                <a:spcPts val="0"/>
              </a:spcAft>
            </a:pPr>
            <a:r>
              <a:rPr lang="en-US" sz="3600" b="0" i="0" u="none" strike="noStrike" dirty="0">
                <a:solidFill>
                  <a:srgbClr val="4582B6"/>
                </a:solidFill>
                <a:effectLst/>
                <a:latin typeface="Helvetica" pitchFamily="2" charset="0"/>
              </a:rPr>
              <a:t>Where do we go from here?</a:t>
            </a:r>
            <a:endParaRPr lang="en-US" dirty="0">
              <a:solidFill>
                <a:srgbClr val="163D71"/>
              </a:solidFill>
            </a:endParaRPr>
          </a:p>
        </p:txBody>
      </p:sp>
    </p:spTree>
    <p:extLst>
      <p:ext uri="{BB962C8B-B14F-4D97-AF65-F5344CB8AC3E}">
        <p14:creationId xmlns:p14="http://schemas.microsoft.com/office/powerpoint/2010/main" val="3829324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logo&#10;&#10;Description automatically generated">
            <a:extLst>
              <a:ext uri="{FF2B5EF4-FFF2-40B4-BE49-F238E27FC236}">
                <a16:creationId xmlns:a16="http://schemas.microsoft.com/office/drawing/2014/main" id="{4A96A0FF-6773-9502-6D74-77B2C767003A}"/>
              </a:ext>
            </a:extLst>
          </p:cNvPr>
          <p:cNvPicPr>
            <a:picLocks noChangeAspect="1"/>
          </p:cNvPicPr>
          <p:nvPr/>
        </p:nvPicPr>
        <p:blipFill>
          <a:blip r:embed="rId3"/>
          <a:stretch>
            <a:fillRect/>
          </a:stretch>
        </p:blipFill>
        <p:spPr>
          <a:xfrm>
            <a:off x="7087650" y="1605964"/>
            <a:ext cx="671710" cy="738051"/>
          </a:xfrm>
          <a:prstGeom prst="rect">
            <a:avLst/>
          </a:prstGeom>
        </p:spPr>
      </p:pic>
      <p:pic>
        <p:nvPicPr>
          <p:cNvPr id="3" name="Picture 2" descr="A hand and heart in a circle&#10;&#10;Description automatically generated">
            <a:extLst>
              <a:ext uri="{FF2B5EF4-FFF2-40B4-BE49-F238E27FC236}">
                <a16:creationId xmlns:a16="http://schemas.microsoft.com/office/drawing/2014/main" id="{0365F4A7-FE17-8819-FB9D-26AA6AEA4FCF}"/>
              </a:ext>
            </a:extLst>
          </p:cNvPr>
          <p:cNvPicPr>
            <a:picLocks noChangeAspect="1"/>
          </p:cNvPicPr>
          <p:nvPr/>
        </p:nvPicPr>
        <p:blipFill>
          <a:blip r:embed="rId4"/>
          <a:stretch>
            <a:fillRect/>
          </a:stretch>
        </p:blipFill>
        <p:spPr>
          <a:xfrm>
            <a:off x="4381972" y="1588896"/>
            <a:ext cx="671710" cy="738051"/>
          </a:xfrm>
          <a:prstGeom prst="rect">
            <a:avLst/>
          </a:prstGeom>
        </p:spPr>
      </p:pic>
      <p:pic>
        <p:nvPicPr>
          <p:cNvPr id="4" name="Picture 3" descr="A logo of a building&#10;&#10;Description automatically generated">
            <a:extLst>
              <a:ext uri="{FF2B5EF4-FFF2-40B4-BE49-F238E27FC236}">
                <a16:creationId xmlns:a16="http://schemas.microsoft.com/office/drawing/2014/main" id="{431F9B84-2D0E-45A6-E412-B50BE1875863}"/>
              </a:ext>
            </a:extLst>
          </p:cNvPr>
          <p:cNvPicPr>
            <a:picLocks noChangeAspect="1"/>
          </p:cNvPicPr>
          <p:nvPr/>
        </p:nvPicPr>
        <p:blipFill>
          <a:blip r:embed="rId5"/>
          <a:stretch>
            <a:fillRect/>
          </a:stretch>
        </p:blipFill>
        <p:spPr>
          <a:xfrm>
            <a:off x="1640764" y="1605965"/>
            <a:ext cx="671710" cy="738051"/>
          </a:xfrm>
          <a:prstGeom prst="rect">
            <a:avLst/>
          </a:prstGeom>
        </p:spPr>
      </p:pic>
      <p:sp>
        <p:nvSpPr>
          <p:cNvPr id="5" name="TextBox 4">
            <a:extLst>
              <a:ext uri="{FF2B5EF4-FFF2-40B4-BE49-F238E27FC236}">
                <a16:creationId xmlns:a16="http://schemas.microsoft.com/office/drawing/2014/main" id="{69A9295D-0465-DD40-74A8-C2B508CF038F}"/>
              </a:ext>
            </a:extLst>
          </p:cNvPr>
          <p:cNvSpPr txBox="1"/>
          <p:nvPr/>
        </p:nvSpPr>
        <p:spPr>
          <a:xfrm>
            <a:off x="1195260" y="2287241"/>
            <a:ext cx="1614152" cy="400110"/>
          </a:xfrm>
          <a:prstGeom prst="rect">
            <a:avLst/>
          </a:prstGeom>
          <a:noFill/>
        </p:spPr>
        <p:txBody>
          <a:bodyPr wrap="square">
            <a:spAutoFit/>
          </a:bodyPr>
          <a:lstStyle/>
          <a:p>
            <a:pPr algn="ctr"/>
            <a:endParaRPr lang="en-US" sz="1000" b="1" i="0" u="none" strike="noStrike" dirty="0">
              <a:solidFill>
                <a:srgbClr val="536A81"/>
              </a:solidFill>
              <a:effectLst/>
              <a:latin typeface="Helvetica" pitchFamily="2" charset="0"/>
            </a:endParaRPr>
          </a:p>
          <a:p>
            <a:pPr algn="ctr"/>
            <a:r>
              <a:rPr lang="en-US" sz="1000" b="1" i="0" u="none" strike="noStrike" dirty="0">
                <a:solidFill>
                  <a:srgbClr val="536A81"/>
                </a:solidFill>
                <a:effectLst/>
                <a:latin typeface="Helvetica" pitchFamily="2" charset="0"/>
              </a:rPr>
              <a:t>POLICYMAKERS</a:t>
            </a:r>
            <a:endParaRPr lang="en-US" sz="1000" b="1" dirty="0">
              <a:solidFill>
                <a:srgbClr val="536A81"/>
              </a:solidFill>
            </a:endParaRPr>
          </a:p>
        </p:txBody>
      </p:sp>
      <p:sp>
        <p:nvSpPr>
          <p:cNvPr id="6" name="TextBox 5">
            <a:extLst>
              <a:ext uri="{FF2B5EF4-FFF2-40B4-BE49-F238E27FC236}">
                <a16:creationId xmlns:a16="http://schemas.microsoft.com/office/drawing/2014/main" id="{00433E19-29F7-76D7-B940-DD32D82BB650}"/>
              </a:ext>
            </a:extLst>
          </p:cNvPr>
          <p:cNvSpPr txBox="1"/>
          <p:nvPr/>
        </p:nvSpPr>
        <p:spPr>
          <a:xfrm>
            <a:off x="3541223" y="2325986"/>
            <a:ext cx="2369111" cy="400110"/>
          </a:xfrm>
          <a:prstGeom prst="rect">
            <a:avLst/>
          </a:prstGeom>
          <a:noFill/>
        </p:spPr>
        <p:txBody>
          <a:bodyPr wrap="square">
            <a:spAutoFit/>
          </a:bodyPr>
          <a:lstStyle/>
          <a:p>
            <a:pPr algn="ctr"/>
            <a:r>
              <a:rPr lang="en-US" sz="1000" b="1" i="0" u="none" strike="noStrike" dirty="0">
                <a:solidFill>
                  <a:srgbClr val="D86D40"/>
                </a:solidFill>
                <a:effectLst/>
                <a:latin typeface="Helvetica" pitchFamily="2" charset="0"/>
              </a:rPr>
              <a:t>HEALTH CARE </a:t>
            </a:r>
          </a:p>
          <a:p>
            <a:pPr algn="ctr"/>
            <a:r>
              <a:rPr lang="en-US" sz="1000" b="1" dirty="0">
                <a:solidFill>
                  <a:srgbClr val="D86D40"/>
                </a:solidFill>
                <a:latin typeface="Helvetica" pitchFamily="2" charset="0"/>
              </a:rPr>
              <a:t>LEADERS + PROVIDERS</a:t>
            </a:r>
            <a:endParaRPr lang="en-US" sz="1000" b="1" dirty="0">
              <a:solidFill>
                <a:srgbClr val="D86D40"/>
              </a:solidFill>
            </a:endParaRPr>
          </a:p>
        </p:txBody>
      </p:sp>
      <p:sp>
        <p:nvSpPr>
          <p:cNvPr id="7" name="TextBox 6">
            <a:extLst>
              <a:ext uri="{FF2B5EF4-FFF2-40B4-BE49-F238E27FC236}">
                <a16:creationId xmlns:a16="http://schemas.microsoft.com/office/drawing/2014/main" id="{3D5C1D37-3667-2AF1-02AD-D4F53CCD0A0B}"/>
              </a:ext>
            </a:extLst>
          </p:cNvPr>
          <p:cNvSpPr txBox="1"/>
          <p:nvPr/>
        </p:nvSpPr>
        <p:spPr>
          <a:xfrm>
            <a:off x="6642146" y="2287241"/>
            <a:ext cx="1614152" cy="400110"/>
          </a:xfrm>
          <a:prstGeom prst="rect">
            <a:avLst/>
          </a:prstGeom>
          <a:noFill/>
        </p:spPr>
        <p:txBody>
          <a:bodyPr wrap="square">
            <a:spAutoFit/>
          </a:bodyPr>
          <a:lstStyle/>
          <a:p>
            <a:pPr algn="ctr"/>
            <a:endParaRPr lang="en-US" sz="1000" b="1" i="0" u="none" strike="noStrike" dirty="0">
              <a:solidFill>
                <a:srgbClr val="4582B6"/>
              </a:solidFill>
              <a:effectLst/>
              <a:latin typeface="Helvetica" pitchFamily="2" charset="0"/>
            </a:endParaRPr>
          </a:p>
          <a:p>
            <a:pPr algn="ctr"/>
            <a:r>
              <a:rPr lang="en-US" sz="1000" b="1" i="0" u="none" strike="noStrike" dirty="0">
                <a:solidFill>
                  <a:srgbClr val="4582B6"/>
                </a:solidFill>
                <a:effectLst/>
                <a:latin typeface="Helvetica" pitchFamily="2" charset="0"/>
              </a:rPr>
              <a:t>HEALTH PLANS</a:t>
            </a:r>
            <a:endParaRPr lang="en-US" sz="1000" b="1" dirty="0">
              <a:solidFill>
                <a:srgbClr val="4582B6"/>
              </a:solidFill>
            </a:endParaRPr>
          </a:p>
        </p:txBody>
      </p:sp>
      <p:sp>
        <p:nvSpPr>
          <p:cNvPr id="8" name="TextBox 7">
            <a:extLst>
              <a:ext uri="{FF2B5EF4-FFF2-40B4-BE49-F238E27FC236}">
                <a16:creationId xmlns:a16="http://schemas.microsoft.com/office/drawing/2014/main" id="{06373B0F-F483-FE1F-53A2-8F0279E401D0}"/>
              </a:ext>
            </a:extLst>
          </p:cNvPr>
          <p:cNvSpPr txBox="1"/>
          <p:nvPr/>
        </p:nvSpPr>
        <p:spPr>
          <a:xfrm>
            <a:off x="9359802" y="2301015"/>
            <a:ext cx="1614152" cy="400110"/>
          </a:xfrm>
          <a:prstGeom prst="rect">
            <a:avLst/>
          </a:prstGeom>
          <a:noFill/>
        </p:spPr>
        <p:txBody>
          <a:bodyPr wrap="square">
            <a:spAutoFit/>
          </a:bodyPr>
          <a:lstStyle/>
          <a:p>
            <a:pPr algn="ctr"/>
            <a:endParaRPr lang="en-US" sz="1000" b="1" i="0" u="none" strike="noStrike" dirty="0">
              <a:solidFill>
                <a:srgbClr val="9BEBE4"/>
              </a:solidFill>
              <a:effectLst/>
              <a:latin typeface="Helvetica" pitchFamily="2" charset="0"/>
            </a:endParaRPr>
          </a:p>
          <a:p>
            <a:pPr algn="ctr"/>
            <a:r>
              <a:rPr lang="en-US" sz="1000" b="1" i="0" u="none" strike="noStrike" dirty="0">
                <a:solidFill>
                  <a:srgbClr val="D6B2CF"/>
                </a:solidFill>
                <a:effectLst/>
                <a:latin typeface="Helvetica" pitchFamily="2" charset="0"/>
              </a:rPr>
              <a:t>RESEARCHERS</a:t>
            </a:r>
            <a:endParaRPr lang="en-US" sz="1000" b="1" dirty="0">
              <a:solidFill>
                <a:srgbClr val="D6B2CF"/>
              </a:solidFill>
            </a:endParaRPr>
          </a:p>
        </p:txBody>
      </p:sp>
      <p:sp>
        <p:nvSpPr>
          <p:cNvPr id="9" name="Rounded Rectangle 8">
            <a:extLst>
              <a:ext uri="{FF2B5EF4-FFF2-40B4-BE49-F238E27FC236}">
                <a16:creationId xmlns:a16="http://schemas.microsoft.com/office/drawing/2014/main" id="{01C2C525-6C2A-EF4A-C891-E2B92CF0FC23}"/>
              </a:ext>
            </a:extLst>
          </p:cNvPr>
          <p:cNvSpPr/>
          <p:nvPr/>
        </p:nvSpPr>
        <p:spPr>
          <a:xfrm>
            <a:off x="3991100" y="2726096"/>
            <a:ext cx="1478064" cy="45719"/>
          </a:xfrm>
          <a:prstGeom prst="roundRect">
            <a:avLst/>
          </a:prstGeom>
          <a:solidFill>
            <a:srgbClr val="D86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F34C5025-6EBF-C680-186D-12885D7608F2}"/>
              </a:ext>
            </a:extLst>
          </p:cNvPr>
          <p:cNvSpPr/>
          <p:nvPr/>
        </p:nvSpPr>
        <p:spPr>
          <a:xfrm>
            <a:off x="6710190" y="2708058"/>
            <a:ext cx="1478064" cy="45719"/>
          </a:xfrm>
          <a:prstGeom prst="roundRect">
            <a:avLst/>
          </a:prstGeom>
          <a:solidFill>
            <a:srgbClr val="4582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8166FD86-2915-2F48-CF04-7DD6F5B4AEC2}"/>
              </a:ext>
            </a:extLst>
          </p:cNvPr>
          <p:cNvSpPr/>
          <p:nvPr/>
        </p:nvSpPr>
        <p:spPr>
          <a:xfrm>
            <a:off x="9359802" y="2709099"/>
            <a:ext cx="1478064" cy="45719"/>
          </a:xfrm>
          <a:prstGeom prst="roundRect">
            <a:avLst/>
          </a:prstGeom>
          <a:solidFill>
            <a:srgbClr val="D6B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6553921A-DC0E-27C5-3BD7-B08B63FB37DA}"/>
              </a:ext>
            </a:extLst>
          </p:cNvPr>
          <p:cNvSpPr/>
          <p:nvPr/>
        </p:nvSpPr>
        <p:spPr>
          <a:xfrm>
            <a:off x="1272010" y="2733070"/>
            <a:ext cx="1478064" cy="45719"/>
          </a:xfrm>
          <a:prstGeom prst="roundRect">
            <a:avLst/>
          </a:prstGeom>
          <a:solidFill>
            <a:srgbClr val="536A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D1BDBF18-D091-E5DD-B10C-6535EB7141AA}"/>
              </a:ext>
            </a:extLst>
          </p:cNvPr>
          <p:cNvPicPr>
            <a:picLocks noChangeAspect="1"/>
          </p:cNvPicPr>
          <p:nvPr/>
        </p:nvPicPr>
        <p:blipFill>
          <a:blip r:embed="rId6"/>
          <a:stretch>
            <a:fillRect/>
          </a:stretch>
        </p:blipFill>
        <p:spPr>
          <a:xfrm>
            <a:off x="9729205" y="1605963"/>
            <a:ext cx="671710" cy="738051"/>
          </a:xfrm>
          <a:prstGeom prst="rect">
            <a:avLst/>
          </a:prstGeom>
        </p:spPr>
      </p:pic>
      <p:sp>
        <p:nvSpPr>
          <p:cNvPr id="14" name="Rectangle 13">
            <a:extLst>
              <a:ext uri="{FF2B5EF4-FFF2-40B4-BE49-F238E27FC236}">
                <a16:creationId xmlns:a16="http://schemas.microsoft.com/office/drawing/2014/main" id="{199D786C-C145-26A8-B3BC-DB2CAF2880F3}"/>
              </a:ext>
            </a:extLst>
          </p:cNvPr>
          <p:cNvSpPr/>
          <p:nvPr/>
        </p:nvSpPr>
        <p:spPr>
          <a:xfrm>
            <a:off x="1272010" y="3452429"/>
            <a:ext cx="9565856" cy="828675"/>
          </a:xfrm>
          <a:prstGeom prst="rect">
            <a:avLst/>
          </a:prstGeom>
          <a:solidFill>
            <a:srgbClr val="F0E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8C4EB9-FD5A-61E7-358B-3BDF8B0E3DE4}"/>
              </a:ext>
            </a:extLst>
          </p:cNvPr>
          <p:cNvSpPr/>
          <p:nvPr/>
        </p:nvSpPr>
        <p:spPr>
          <a:xfrm>
            <a:off x="1272010" y="4939284"/>
            <a:ext cx="9565856" cy="828675"/>
          </a:xfrm>
          <a:prstGeom prst="rect">
            <a:avLst/>
          </a:prstGeom>
          <a:solidFill>
            <a:srgbClr val="F0E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B3EEC3E4-9450-6864-9A79-A77E780ACB44}"/>
              </a:ext>
            </a:extLst>
          </p:cNvPr>
          <p:cNvSpPr/>
          <p:nvPr/>
        </p:nvSpPr>
        <p:spPr>
          <a:xfrm rot="5400000">
            <a:off x="1644248" y="3087993"/>
            <a:ext cx="670453" cy="45719"/>
          </a:xfrm>
          <a:prstGeom prst="roundRect">
            <a:avLst/>
          </a:prstGeom>
          <a:solidFill>
            <a:srgbClr val="536A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hevron 16">
            <a:extLst>
              <a:ext uri="{FF2B5EF4-FFF2-40B4-BE49-F238E27FC236}">
                <a16:creationId xmlns:a16="http://schemas.microsoft.com/office/drawing/2014/main" id="{63C76069-7582-D8D7-9015-A49F8BEA32AF}"/>
              </a:ext>
            </a:extLst>
          </p:cNvPr>
          <p:cNvSpPr/>
          <p:nvPr/>
        </p:nvSpPr>
        <p:spPr>
          <a:xfrm rot="5400000">
            <a:off x="1956181" y="3385552"/>
            <a:ext cx="45719" cy="95655"/>
          </a:xfrm>
          <a:prstGeom prst="chevron">
            <a:avLst/>
          </a:prstGeom>
          <a:solidFill>
            <a:srgbClr val="536A81"/>
          </a:solidFill>
          <a:ln>
            <a:solidFill>
              <a:srgbClr val="536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Rounded Rectangle 17">
            <a:extLst>
              <a:ext uri="{FF2B5EF4-FFF2-40B4-BE49-F238E27FC236}">
                <a16:creationId xmlns:a16="http://schemas.microsoft.com/office/drawing/2014/main" id="{94F95EFB-F2A0-FDBD-D446-9C33926F064F}"/>
              </a:ext>
            </a:extLst>
          </p:cNvPr>
          <p:cNvSpPr/>
          <p:nvPr/>
        </p:nvSpPr>
        <p:spPr>
          <a:xfrm rot="5400000">
            <a:off x="1653660" y="4581198"/>
            <a:ext cx="670453" cy="45719"/>
          </a:xfrm>
          <a:prstGeom prst="roundRect">
            <a:avLst/>
          </a:prstGeom>
          <a:solidFill>
            <a:srgbClr val="536A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evron 18">
            <a:extLst>
              <a:ext uri="{FF2B5EF4-FFF2-40B4-BE49-F238E27FC236}">
                <a16:creationId xmlns:a16="http://schemas.microsoft.com/office/drawing/2014/main" id="{06E9B966-CAFF-3ABB-F8CA-A083045F37DA}"/>
              </a:ext>
            </a:extLst>
          </p:cNvPr>
          <p:cNvSpPr/>
          <p:nvPr/>
        </p:nvSpPr>
        <p:spPr>
          <a:xfrm rot="5400000">
            <a:off x="1965593" y="4878757"/>
            <a:ext cx="45719" cy="95655"/>
          </a:xfrm>
          <a:prstGeom prst="chevron">
            <a:avLst/>
          </a:prstGeom>
          <a:solidFill>
            <a:srgbClr val="536A81"/>
          </a:solidFill>
          <a:ln>
            <a:solidFill>
              <a:srgbClr val="536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ounded Rectangle 19">
            <a:extLst>
              <a:ext uri="{FF2B5EF4-FFF2-40B4-BE49-F238E27FC236}">
                <a16:creationId xmlns:a16="http://schemas.microsoft.com/office/drawing/2014/main" id="{3601E3B9-2A2A-AA3B-2032-FA99A3E00455}"/>
              </a:ext>
            </a:extLst>
          </p:cNvPr>
          <p:cNvSpPr/>
          <p:nvPr/>
        </p:nvSpPr>
        <p:spPr>
          <a:xfrm rot="5400000">
            <a:off x="4367692" y="3066662"/>
            <a:ext cx="670453" cy="45719"/>
          </a:xfrm>
          <a:prstGeom prst="roundRect">
            <a:avLst/>
          </a:prstGeom>
          <a:solidFill>
            <a:srgbClr val="D86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hevron 20">
            <a:extLst>
              <a:ext uri="{FF2B5EF4-FFF2-40B4-BE49-F238E27FC236}">
                <a16:creationId xmlns:a16="http://schemas.microsoft.com/office/drawing/2014/main" id="{8DF95A9D-451B-75EB-B6E8-53C6DD207823}"/>
              </a:ext>
            </a:extLst>
          </p:cNvPr>
          <p:cNvSpPr/>
          <p:nvPr/>
        </p:nvSpPr>
        <p:spPr>
          <a:xfrm rot="5400000">
            <a:off x="4681870" y="3383647"/>
            <a:ext cx="45719" cy="95655"/>
          </a:xfrm>
          <a:prstGeom prst="chevron">
            <a:avLst/>
          </a:prstGeom>
          <a:solidFill>
            <a:srgbClr val="D86D40"/>
          </a:solidFill>
          <a:ln>
            <a:solidFill>
              <a:srgbClr val="D86D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ounded Rectangle 21">
            <a:extLst>
              <a:ext uri="{FF2B5EF4-FFF2-40B4-BE49-F238E27FC236}">
                <a16:creationId xmlns:a16="http://schemas.microsoft.com/office/drawing/2014/main" id="{DAD03A3C-DDA1-299F-8674-A756445E2CC5}"/>
              </a:ext>
            </a:extLst>
          </p:cNvPr>
          <p:cNvSpPr/>
          <p:nvPr/>
        </p:nvSpPr>
        <p:spPr>
          <a:xfrm rot="5400000">
            <a:off x="4406517" y="4569555"/>
            <a:ext cx="622621" cy="45719"/>
          </a:xfrm>
          <a:prstGeom prst="roundRect">
            <a:avLst/>
          </a:prstGeom>
          <a:solidFill>
            <a:srgbClr val="D86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hevron 22">
            <a:extLst>
              <a:ext uri="{FF2B5EF4-FFF2-40B4-BE49-F238E27FC236}">
                <a16:creationId xmlns:a16="http://schemas.microsoft.com/office/drawing/2014/main" id="{307FD096-78A9-3490-095C-B037BCA36549}"/>
              </a:ext>
            </a:extLst>
          </p:cNvPr>
          <p:cNvSpPr/>
          <p:nvPr/>
        </p:nvSpPr>
        <p:spPr>
          <a:xfrm rot="5400000">
            <a:off x="4696780" y="4862624"/>
            <a:ext cx="45719" cy="95655"/>
          </a:xfrm>
          <a:prstGeom prst="chevron">
            <a:avLst/>
          </a:prstGeom>
          <a:solidFill>
            <a:srgbClr val="D86D40"/>
          </a:solidFill>
          <a:ln>
            <a:solidFill>
              <a:srgbClr val="D86D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ounded Rectangle 23">
            <a:extLst>
              <a:ext uri="{FF2B5EF4-FFF2-40B4-BE49-F238E27FC236}">
                <a16:creationId xmlns:a16="http://schemas.microsoft.com/office/drawing/2014/main" id="{0B40AA63-39B7-3EB2-5C14-BF6B9F194611}"/>
              </a:ext>
            </a:extLst>
          </p:cNvPr>
          <p:cNvSpPr/>
          <p:nvPr/>
        </p:nvSpPr>
        <p:spPr>
          <a:xfrm rot="5400000">
            <a:off x="7100256" y="3066144"/>
            <a:ext cx="670453" cy="45719"/>
          </a:xfrm>
          <a:prstGeom prst="roundRect">
            <a:avLst/>
          </a:prstGeom>
          <a:solidFill>
            <a:srgbClr val="4582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6CA7"/>
              </a:solidFill>
            </a:endParaRPr>
          </a:p>
        </p:txBody>
      </p:sp>
      <p:sp>
        <p:nvSpPr>
          <p:cNvPr id="25" name="Chevron 24">
            <a:extLst>
              <a:ext uri="{FF2B5EF4-FFF2-40B4-BE49-F238E27FC236}">
                <a16:creationId xmlns:a16="http://schemas.microsoft.com/office/drawing/2014/main" id="{0386E7AB-6F08-CADF-6049-AC177860A141}"/>
              </a:ext>
            </a:extLst>
          </p:cNvPr>
          <p:cNvSpPr/>
          <p:nvPr/>
        </p:nvSpPr>
        <p:spPr>
          <a:xfrm rot="5400000">
            <a:off x="7414434" y="3383129"/>
            <a:ext cx="45719" cy="95655"/>
          </a:xfrm>
          <a:prstGeom prst="chevron">
            <a:avLst/>
          </a:prstGeom>
          <a:solidFill>
            <a:srgbClr val="4582B6"/>
          </a:solidFill>
          <a:ln>
            <a:solidFill>
              <a:srgbClr val="106C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6CA7"/>
              </a:solidFill>
            </a:endParaRPr>
          </a:p>
        </p:txBody>
      </p:sp>
      <p:sp>
        <p:nvSpPr>
          <p:cNvPr id="26" name="Rounded Rectangle 25">
            <a:extLst>
              <a:ext uri="{FF2B5EF4-FFF2-40B4-BE49-F238E27FC236}">
                <a16:creationId xmlns:a16="http://schemas.microsoft.com/office/drawing/2014/main" id="{24B28D37-17E9-DD17-A9C9-2BF1E49C1EF3}"/>
              </a:ext>
            </a:extLst>
          </p:cNvPr>
          <p:cNvSpPr/>
          <p:nvPr/>
        </p:nvSpPr>
        <p:spPr>
          <a:xfrm rot="5400000">
            <a:off x="7139081" y="4569037"/>
            <a:ext cx="622621" cy="45719"/>
          </a:xfrm>
          <a:prstGeom prst="roundRect">
            <a:avLst/>
          </a:prstGeom>
          <a:solidFill>
            <a:srgbClr val="4582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6CA7"/>
              </a:solidFill>
            </a:endParaRPr>
          </a:p>
        </p:txBody>
      </p:sp>
      <p:sp>
        <p:nvSpPr>
          <p:cNvPr id="27" name="Chevron 26">
            <a:extLst>
              <a:ext uri="{FF2B5EF4-FFF2-40B4-BE49-F238E27FC236}">
                <a16:creationId xmlns:a16="http://schemas.microsoft.com/office/drawing/2014/main" id="{A649A543-4425-DEA4-3223-FD7AA0C349A6}"/>
              </a:ext>
            </a:extLst>
          </p:cNvPr>
          <p:cNvSpPr/>
          <p:nvPr/>
        </p:nvSpPr>
        <p:spPr>
          <a:xfrm rot="5400000">
            <a:off x="7429344" y="4862106"/>
            <a:ext cx="45719" cy="95655"/>
          </a:xfrm>
          <a:prstGeom prst="chevron">
            <a:avLst/>
          </a:prstGeom>
          <a:solidFill>
            <a:srgbClr val="4582B6"/>
          </a:solidFill>
          <a:ln>
            <a:solidFill>
              <a:srgbClr val="106C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06CA7"/>
              </a:solidFill>
            </a:endParaRPr>
          </a:p>
        </p:txBody>
      </p:sp>
      <p:sp>
        <p:nvSpPr>
          <p:cNvPr id="28" name="Rounded Rectangle 27">
            <a:extLst>
              <a:ext uri="{FF2B5EF4-FFF2-40B4-BE49-F238E27FC236}">
                <a16:creationId xmlns:a16="http://schemas.microsoft.com/office/drawing/2014/main" id="{2AF77911-6A74-4271-8617-07DB6A477A8D}"/>
              </a:ext>
            </a:extLst>
          </p:cNvPr>
          <p:cNvSpPr/>
          <p:nvPr/>
        </p:nvSpPr>
        <p:spPr>
          <a:xfrm rot="5400000">
            <a:off x="9733896" y="3058136"/>
            <a:ext cx="670453" cy="45719"/>
          </a:xfrm>
          <a:prstGeom prst="roundRect">
            <a:avLst/>
          </a:prstGeom>
          <a:solidFill>
            <a:srgbClr val="D6B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evron 28">
            <a:extLst>
              <a:ext uri="{FF2B5EF4-FFF2-40B4-BE49-F238E27FC236}">
                <a16:creationId xmlns:a16="http://schemas.microsoft.com/office/drawing/2014/main" id="{C2D242B4-D2EB-765A-359B-23B92054374D}"/>
              </a:ext>
            </a:extLst>
          </p:cNvPr>
          <p:cNvSpPr/>
          <p:nvPr/>
        </p:nvSpPr>
        <p:spPr>
          <a:xfrm rot="5400000">
            <a:off x="10048074" y="3375121"/>
            <a:ext cx="45719" cy="95655"/>
          </a:xfrm>
          <a:prstGeom prst="chevron">
            <a:avLst/>
          </a:prstGeom>
          <a:solidFill>
            <a:srgbClr val="D6B2CF"/>
          </a:solidFill>
          <a:ln>
            <a:solidFill>
              <a:srgbClr val="D6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ounded Rectangle 29">
            <a:extLst>
              <a:ext uri="{FF2B5EF4-FFF2-40B4-BE49-F238E27FC236}">
                <a16:creationId xmlns:a16="http://schemas.microsoft.com/office/drawing/2014/main" id="{099FA8C8-D0F4-4216-B4A3-CC7B67E578C4}"/>
              </a:ext>
            </a:extLst>
          </p:cNvPr>
          <p:cNvSpPr/>
          <p:nvPr/>
        </p:nvSpPr>
        <p:spPr>
          <a:xfrm rot="5400000">
            <a:off x="9772721" y="4561029"/>
            <a:ext cx="622621" cy="45719"/>
          </a:xfrm>
          <a:prstGeom prst="roundRect">
            <a:avLst/>
          </a:prstGeom>
          <a:solidFill>
            <a:srgbClr val="D6B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evron 30">
            <a:extLst>
              <a:ext uri="{FF2B5EF4-FFF2-40B4-BE49-F238E27FC236}">
                <a16:creationId xmlns:a16="http://schemas.microsoft.com/office/drawing/2014/main" id="{D4796ECA-CF2E-5CC0-CE44-18886C52A64B}"/>
              </a:ext>
            </a:extLst>
          </p:cNvPr>
          <p:cNvSpPr/>
          <p:nvPr/>
        </p:nvSpPr>
        <p:spPr>
          <a:xfrm rot="5400000">
            <a:off x="10062984" y="4854098"/>
            <a:ext cx="45719" cy="95655"/>
          </a:xfrm>
          <a:prstGeom prst="chevron">
            <a:avLst/>
          </a:prstGeom>
          <a:solidFill>
            <a:srgbClr val="D6B2CF"/>
          </a:solidFill>
          <a:ln>
            <a:solidFill>
              <a:srgbClr val="D6B2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a:extLst>
              <a:ext uri="{FF2B5EF4-FFF2-40B4-BE49-F238E27FC236}">
                <a16:creationId xmlns:a16="http://schemas.microsoft.com/office/drawing/2014/main" id="{E1D5822B-2D2F-0AFD-EF77-EB74DCD1596B}"/>
              </a:ext>
            </a:extLst>
          </p:cNvPr>
          <p:cNvSpPr txBox="1"/>
          <p:nvPr/>
        </p:nvSpPr>
        <p:spPr>
          <a:xfrm>
            <a:off x="1005760" y="330175"/>
            <a:ext cx="6150325" cy="954107"/>
          </a:xfrm>
          <a:prstGeom prst="rect">
            <a:avLst/>
          </a:prstGeom>
          <a:noFill/>
        </p:spPr>
        <p:txBody>
          <a:bodyPr wrap="square">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ROAD MAP</a:t>
            </a:r>
          </a:p>
          <a:p>
            <a:pPr rtl="0">
              <a:spcBef>
                <a:spcPts val="0"/>
              </a:spcBef>
              <a:spcAft>
                <a:spcPts val="0"/>
              </a:spcAft>
            </a:pPr>
            <a:r>
              <a:rPr lang="en-US" sz="3600" dirty="0">
                <a:solidFill>
                  <a:srgbClr val="4582B6"/>
                </a:solidFill>
                <a:latin typeface="Helvetica" pitchFamily="2" charset="0"/>
              </a:rPr>
              <a:t>Where do we go from here?</a:t>
            </a:r>
            <a:endParaRPr lang="en-US" sz="3600" dirty="0">
              <a:solidFill>
                <a:srgbClr val="163D71"/>
              </a:solidFill>
            </a:endParaRPr>
          </a:p>
        </p:txBody>
      </p:sp>
      <p:sp>
        <p:nvSpPr>
          <p:cNvPr id="33" name="TextBox 32">
            <a:extLst>
              <a:ext uri="{FF2B5EF4-FFF2-40B4-BE49-F238E27FC236}">
                <a16:creationId xmlns:a16="http://schemas.microsoft.com/office/drawing/2014/main" id="{1E0D3681-D65A-B5AD-3731-1086943C7F8B}"/>
              </a:ext>
            </a:extLst>
          </p:cNvPr>
          <p:cNvSpPr txBox="1"/>
          <p:nvPr/>
        </p:nvSpPr>
        <p:spPr>
          <a:xfrm>
            <a:off x="4937402" y="3663633"/>
            <a:ext cx="2317196" cy="406266"/>
          </a:xfrm>
          <a:prstGeom prst="rect">
            <a:avLst/>
          </a:prstGeom>
          <a:noFill/>
        </p:spPr>
        <p:txBody>
          <a:bodyPr wrap="square">
            <a:spAutoFit/>
          </a:bodyPr>
          <a:lstStyle/>
          <a:p>
            <a:r>
              <a:rPr lang="en-US" sz="2000" b="1" i="0" u="none" strike="noStrike" dirty="0">
                <a:effectLst/>
                <a:latin typeface="Helvetica" pitchFamily="2" charset="0"/>
              </a:rPr>
              <a:t>Center Equity</a:t>
            </a:r>
            <a:endParaRPr lang="en-US" sz="2000" dirty="0"/>
          </a:p>
        </p:txBody>
      </p:sp>
      <p:sp>
        <p:nvSpPr>
          <p:cNvPr id="34" name="TextBox 33">
            <a:extLst>
              <a:ext uri="{FF2B5EF4-FFF2-40B4-BE49-F238E27FC236}">
                <a16:creationId xmlns:a16="http://schemas.microsoft.com/office/drawing/2014/main" id="{3C063B96-5919-5D76-AAB5-0CEC92A85489}"/>
              </a:ext>
            </a:extLst>
          </p:cNvPr>
          <p:cNvSpPr txBox="1"/>
          <p:nvPr/>
        </p:nvSpPr>
        <p:spPr>
          <a:xfrm>
            <a:off x="3963157" y="5161277"/>
            <a:ext cx="4293141" cy="400110"/>
          </a:xfrm>
          <a:prstGeom prst="rect">
            <a:avLst/>
          </a:prstGeom>
          <a:noFill/>
        </p:spPr>
        <p:txBody>
          <a:bodyPr wrap="square">
            <a:spAutoFit/>
          </a:bodyPr>
          <a:lstStyle/>
          <a:p>
            <a:r>
              <a:rPr lang="en-US" sz="2000" b="1" i="0" u="none" strike="noStrike" dirty="0">
                <a:effectLst/>
                <a:latin typeface="Helvetica" pitchFamily="2" charset="0"/>
              </a:rPr>
              <a:t>Share and Scale Best Practices</a:t>
            </a:r>
            <a:endParaRPr lang="en-US" sz="2000" dirty="0"/>
          </a:p>
        </p:txBody>
      </p:sp>
    </p:spTree>
    <p:extLst>
      <p:ext uri="{BB962C8B-B14F-4D97-AF65-F5344CB8AC3E}">
        <p14:creationId xmlns:p14="http://schemas.microsoft.com/office/powerpoint/2010/main" val="109139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1F193-9220-E1F3-A72C-F533D15316E9}"/>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D973E940-414D-6CF5-46AF-2C146669F66B}"/>
              </a:ext>
            </a:extLst>
          </p:cNvPr>
          <p:cNvSpPr txBox="1"/>
          <p:nvPr/>
        </p:nvSpPr>
        <p:spPr>
          <a:xfrm>
            <a:off x="2958997" y="2169358"/>
            <a:ext cx="5692412" cy="1415772"/>
          </a:xfrm>
          <a:prstGeom prst="rect">
            <a:avLst/>
          </a:prstGeom>
          <a:noFill/>
        </p:spPr>
        <p:txBody>
          <a:bodyPr wrap="square" rtlCol="0">
            <a:spAutoFit/>
          </a:bodyPr>
          <a:lstStyle/>
          <a:p>
            <a:pPr>
              <a:spcAft>
                <a:spcPts val="1200"/>
              </a:spcAft>
            </a:pPr>
            <a:r>
              <a:rPr lang="en-US" sz="1400" dirty="0">
                <a:latin typeface="Helvetica" pitchFamily="2" charset="0"/>
              </a:rPr>
              <a:t>Continue Medi-Cal payment for telehealth</a:t>
            </a:r>
          </a:p>
          <a:p>
            <a:pPr>
              <a:spcAft>
                <a:spcPts val="1200"/>
              </a:spcAft>
            </a:pPr>
            <a:r>
              <a:rPr lang="en-US" sz="1400" dirty="0">
                <a:latin typeface="Helvetica" pitchFamily="2" charset="0"/>
              </a:rPr>
              <a:t>Ensure equal access between Medi-Cal and private insurance</a:t>
            </a:r>
          </a:p>
          <a:p>
            <a:pPr>
              <a:spcAft>
                <a:spcPts val="1200"/>
              </a:spcAft>
            </a:pPr>
            <a:r>
              <a:rPr lang="en-US" sz="1400" dirty="0">
                <a:latin typeface="Helvetica" pitchFamily="2" charset="0"/>
              </a:rPr>
              <a:t>Address licensure</a:t>
            </a:r>
          </a:p>
          <a:p>
            <a:pPr>
              <a:spcAft>
                <a:spcPts val="1200"/>
              </a:spcAft>
            </a:pPr>
            <a:r>
              <a:rPr lang="en-US" sz="1400" dirty="0">
                <a:latin typeface="Helvetica" pitchFamily="2" charset="0"/>
              </a:rPr>
              <a:t>Expand broadband</a:t>
            </a:r>
          </a:p>
        </p:txBody>
      </p:sp>
      <p:sp>
        <p:nvSpPr>
          <p:cNvPr id="41" name="TextBox 40">
            <a:extLst>
              <a:ext uri="{FF2B5EF4-FFF2-40B4-BE49-F238E27FC236}">
                <a16:creationId xmlns:a16="http://schemas.microsoft.com/office/drawing/2014/main" id="{B0C339DD-54B3-B657-E890-BCF2082B763A}"/>
              </a:ext>
            </a:extLst>
          </p:cNvPr>
          <p:cNvSpPr txBox="1"/>
          <p:nvPr/>
        </p:nvSpPr>
        <p:spPr>
          <a:xfrm>
            <a:off x="2958997" y="4375422"/>
            <a:ext cx="5376632" cy="1631216"/>
          </a:xfrm>
          <a:prstGeom prst="rect">
            <a:avLst/>
          </a:prstGeom>
          <a:noFill/>
        </p:spPr>
        <p:txBody>
          <a:bodyPr wrap="square" rtlCol="0">
            <a:spAutoFit/>
          </a:bodyPr>
          <a:lstStyle/>
          <a:p>
            <a:pPr>
              <a:spcAft>
                <a:spcPts val="1200"/>
              </a:spcAft>
            </a:pPr>
            <a:r>
              <a:rPr lang="en-US" sz="1400" dirty="0">
                <a:effectLst/>
                <a:latin typeface="Helvetica" pitchFamily="2" charset="0"/>
                <a:ea typeface="Aptos" panose="020B0004020202020204" pitchFamily="34" charset="0"/>
              </a:rPr>
              <a:t>Support payment models that incentivize safety-net providers to make telehealth services accessible to their patients</a:t>
            </a:r>
            <a:r>
              <a:rPr lang="en-US" sz="1400" dirty="0">
                <a:effectLst/>
                <a:latin typeface="Helvetica" pitchFamily="2" charset="0"/>
              </a:rPr>
              <a:t> </a:t>
            </a:r>
          </a:p>
          <a:p>
            <a:pPr>
              <a:spcAft>
                <a:spcPts val="1200"/>
              </a:spcAft>
            </a:pPr>
            <a:r>
              <a:rPr lang="en-US" sz="1400" dirty="0">
                <a:latin typeface="Helvetica" pitchFamily="2" charset="0"/>
              </a:rPr>
              <a:t>Streamline telehealth billing</a:t>
            </a:r>
          </a:p>
          <a:p>
            <a:pPr>
              <a:spcAft>
                <a:spcPts val="1200"/>
              </a:spcAft>
            </a:pPr>
            <a:r>
              <a:rPr lang="en-US" sz="1400" dirty="0">
                <a:latin typeface="Helvetica" pitchFamily="2" charset="0"/>
              </a:rPr>
              <a:t>Address regulatory challenges</a:t>
            </a:r>
          </a:p>
          <a:p>
            <a:pPr>
              <a:spcAft>
                <a:spcPts val="1200"/>
              </a:spcAft>
            </a:pPr>
            <a:r>
              <a:rPr lang="en-US" sz="1400" dirty="0">
                <a:latin typeface="Helvetica" pitchFamily="2" charset="0"/>
              </a:rPr>
              <a:t>Support telehealth monitoring and evaluation efforts</a:t>
            </a:r>
          </a:p>
        </p:txBody>
      </p:sp>
      <p:pic>
        <p:nvPicPr>
          <p:cNvPr id="6" name="Picture 5" descr="A logo of a building&#10;&#10;Description automatically generated">
            <a:extLst>
              <a:ext uri="{FF2B5EF4-FFF2-40B4-BE49-F238E27FC236}">
                <a16:creationId xmlns:a16="http://schemas.microsoft.com/office/drawing/2014/main" id="{074D2862-709F-701C-299D-2AAAF9EE1DDB}"/>
              </a:ext>
            </a:extLst>
          </p:cNvPr>
          <p:cNvPicPr>
            <a:picLocks noChangeAspect="1"/>
          </p:cNvPicPr>
          <p:nvPr/>
        </p:nvPicPr>
        <p:blipFill>
          <a:blip r:embed="rId3"/>
          <a:stretch>
            <a:fillRect/>
          </a:stretch>
        </p:blipFill>
        <p:spPr>
          <a:xfrm>
            <a:off x="1847860" y="282886"/>
            <a:ext cx="868344" cy="954107"/>
          </a:xfrm>
          <a:prstGeom prst="rect">
            <a:avLst/>
          </a:prstGeom>
        </p:spPr>
      </p:pic>
      <p:cxnSp>
        <p:nvCxnSpPr>
          <p:cNvPr id="12" name="Straight Connector 11">
            <a:extLst>
              <a:ext uri="{FF2B5EF4-FFF2-40B4-BE49-F238E27FC236}">
                <a16:creationId xmlns:a16="http://schemas.microsoft.com/office/drawing/2014/main" id="{CFFA8B08-C741-18C9-1DE1-0AE426B537D0}"/>
              </a:ext>
            </a:extLst>
          </p:cNvPr>
          <p:cNvCxnSpPr/>
          <p:nvPr/>
        </p:nvCxnSpPr>
        <p:spPr>
          <a:xfrm>
            <a:off x="3057883" y="2026008"/>
            <a:ext cx="5277745"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EE859A-DFEE-BBA7-FAE8-6B6FDB7B3C09}"/>
              </a:ext>
            </a:extLst>
          </p:cNvPr>
          <p:cNvCxnSpPr/>
          <p:nvPr/>
        </p:nvCxnSpPr>
        <p:spPr>
          <a:xfrm>
            <a:off x="3057883" y="4237704"/>
            <a:ext cx="5277745"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63FAECF-9A08-CF14-5F54-7456648BEFF7}"/>
              </a:ext>
            </a:extLst>
          </p:cNvPr>
          <p:cNvSpPr txBox="1"/>
          <p:nvPr/>
        </p:nvSpPr>
        <p:spPr>
          <a:xfrm>
            <a:off x="2958997" y="3836296"/>
            <a:ext cx="4293141" cy="400110"/>
          </a:xfrm>
          <a:prstGeom prst="rect">
            <a:avLst/>
          </a:prstGeom>
          <a:noFill/>
        </p:spPr>
        <p:txBody>
          <a:bodyPr wrap="square">
            <a:spAutoFit/>
          </a:bodyPr>
          <a:lstStyle/>
          <a:p>
            <a:r>
              <a:rPr lang="en-US" sz="2000" b="1" i="0" u="none" strike="noStrike" dirty="0">
                <a:effectLst/>
                <a:latin typeface="Helvetica" pitchFamily="2" charset="0"/>
              </a:rPr>
              <a:t>Share and Scale Best Practices</a:t>
            </a:r>
            <a:endParaRPr lang="en-US" sz="2000" dirty="0"/>
          </a:p>
        </p:txBody>
      </p:sp>
      <p:sp>
        <p:nvSpPr>
          <p:cNvPr id="20" name="TextBox 19">
            <a:extLst>
              <a:ext uri="{FF2B5EF4-FFF2-40B4-BE49-F238E27FC236}">
                <a16:creationId xmlns:a16="http://schemas.microsoft.com/office/drawing/2014/main" id="{77A66E18-00D5-9FFF-966D-20A97C5061B4}"/>
              </a:ext>
            </a:extLst>
          </p:cNvPr>
          <p:cNvSpPr txBox="1"/>
          <p:nvPr/>
        </p:nvSpPr>
        <p:spPr>
          <a:xfrm>
            <a:off x="2958997" y="1619712"/>
            <a:ext cx="2317196" cy="406266"/>
          </a:xfrm>
          <a:prstGeom prst="rect">
            <a:avLst/>
          </a:prstGeom>
          <a:noFill/>
        </p:spPr>
        <p:txBody>
          <a:bodyPr wrap="square">
            <a:spAutoFit/>
          </a:bodyPr>
          <a:lstStyle/>
          <a:p>
            <a:r>
              <a:rPr lang="en-US" sz="2000" b="1" i="0" u="none" strike="noStrike" dirty="0">
                <a:effectLst/>
                <a:latin typeface="Helvetica" pitchFamily="2" charset="0"/>
              </a:rPr>
              <a:t>Center Equity</a:t>
            </a:r>
            <a:endParaRPr lang="en-US" sz="2000" dirty="0"/>
          </a:p>
        </p:txBody>
      </p:sp>
      <p:sp>
        <p:nvSpPr>
          <p:cNvPr id="26" name="TextBox 25">
            <a:extLst>
              <a:ext uri="{FF2B5EF4-FFF2-40B4-BE49-F238E27FC236}">
                <a16:creationId xmlns:a16="http://schemas.microsoft.com/office/drawing/2014/main" id="{7C904B5B-FE63-43EA-F82B-68C01DB07BA2}"/>
              </a:ext>
            </a:extLst>
          </p:cNvPr>
          <p:cNvSpPr txBox="1"/>
          <p:nvPr/>
        </p:nvSpPr>
        <p:spPr>
          <a:xfrm>
            <a:off x="2959063" y="282886"/>
            <a:ext cx="3136937" cy="954107"/>
          </a:xfrm>
          <a:prstGeom prst="rect">
            <a:avLst/>
          </a:prstGeom>
          <a:noFill/>
        </p:spPr>
        <p:txBody>
          <a:bodyPr wrap="square">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ROAD MAP</a:t>
            </a:r>
          </a:p>
          <a:p>
            <a:pPr rtl="0">
              <a:spcBef>
                <a:spcPts val="0"/>
              </a:spcBef>
              <a:spcAft>
                <a:spcPts val="0"/>
              </a:spcAft>
            </a:pPr>
            <a:r>
              <a:rPr lang="en-US" sz="3600" dirty="0">
                <a:solidFill>
                  <a:srgbClr val="4582B6"/>
                </a:solidFill>
                <a:latin typeface="Helvetica" pitchFamily="2" charset="0"/>
              </a:rPr>
              <a:t>Policymakers</a:t>
            </a:r>
            <a:endParaRPr lang="en-US" sz="3600" dirty="0">
              <a:solidFill>
                <a:srgbClr val="163D71"/>
              </a:solidFill>
            </a:endParaRPr>
          </a:p>
        </p:txBody>
      </p:sp>
    </p:spTree>
    <p:extLst>
      <p:ext uri="{BB962C8B-B14F-4D97-AF65-F5344CB8AC3E}">
        <p14:creationId xmlns:p14="http://schemas.microsoft.com/office/powerpoint/2010/main" val="1901035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DDB95-EFC9-9138-FC5F-1C8DD4609B4E}"/>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C66A6136-FEA9-FEAB-F932-2CCEE35E05F6}"/>
              </a:ext>
            </a:extLst>
          </p:cNvPr>
          <p:cNvSpPr txBox="1"/>
          <p:nvPr/>
        </p:nvSpPr>
        <p:spPr>
          <a:xfrm>
            <a:off x="2958997" y="2165767"/>
            <a:ext cx="5692412" cy="1415772"/>
          </a:xfrm>
          <a:prstGeom prst="rect">
            <a:avLst/>
          </a:prstGeom>
          <a:noFill/>
        </p:spPr>
        <p:txBody>
          <a:bodyPr wrap="square" rtlCol="0">
            <a:spAutoFit/>
          </a:bodyPr>
          <a:lstStyle/>
          <a:p>
            <a:pPr>
              <a:spcAft>
                <a:spcPts val="1200"/>
              </a:spcAft>
            </a:pPr>
            <a:r>
              <a:rPr lang="en-US" sz="1400" dirty="0">
                <a:latin typeface="Helvetica" pitchFamily="2" charset="0"/>
              </a:rPr>
              <a:t>Inform patients of their care options</a:t>
            </a:r>
          </a:p>
          <a:p>
            <a:pPr>
              <a:spcAft>
                <a:spcPts val="1200"/>
              </a:spcAft>
            </a:pPr>
            <a:r>
              <a:rPr lang="en-US" sz="1400" dirty="0">
                <a:latin typeface="Helvetica" pitchFamily="2" charset="0"/>
              </a:rPr>
              <a:t>Screen for digital barriers</a:t>
            </a:r>
          </a:p>
          <a:p>
            <a:pPr>
              <a:spcAft>
                <a:spcPts val="1200"/>
              </a:spcAft>
            </a:pPr>
            <a:r>
              <a:rPr lang="en-US" sz="1400" dirty="0">
                <a:latin typeface="Helvetica" pitchFamily="2" charset="0"/>
              </a:rPr>
              <a:t>Offer digital navigation support</a:t>
            </a:r>
          </a:p>
          <a:p>
            <a:pPr>
              <a:spcAft>
                <a:spcPts val="1200"/>
              </a:spcAft>
            </a:pPr>
            <a:r>
              <a:rPr lang="en-US" sz="1400" dirty="0">
                <a:latin typeface="Helvetica" pitchFamily="2" charset="0"/>
              </a:rPr>
              <a:t>Listen to patient input</a:t>
            </a:r>
          </a:p>
        </p:txBody>
      </p:sp>
      <p:sp>
        <p:nvSpPr>
          <p:cNvPr id="41" name="TextBox 40">
            <a:extLst>
              <a:ext uri="{FF2B5EF4-FFF2-40B4-BE49-F238E27FC236}">
                <a16:creationId xmlns:a16="http://schemas.microsoft.com/office/drawing/2014/main" id="{B8F149ED-7073-ABFE-92DF-936A823E6647}"/>
              </a:ext>
            </a:extLst>
          </p:cNvPr>
          <p:cNvSpPr txBox="1"/>
          <p:nvPr/>
        </p:nvSpPr>
        <p:spPr>
          <a:xfrm>
            <a:off x="2958997" y="4380801"/>
            <a:ext cx="5840758" cy="892552"/>
          </a:xfrm>
          <a:prstGeom prst="rect">
            <a:avLst/>
          </a:prstGeom>
          <a:noFill/>
        </p:spPr>
        <p:txBody>
          <a:bodyPr wrap="square" rtlCol="0">
            <a:spAutoFit/>
          </a:bodyPr>
          <a:lstStyle/>
          <a:p>
            <a:pPr>
              <a:spcAft>
                <a:spcPts val="1200"/>
              </a:spcAft>
            </a:pPr>
            <a:r>
              <a:rPr lang="en-US" sz="1400" dirty="0">
                <a:latin typeface="Helvetica" pitchFamily="2" charset="0"/>
              </a:rPr>
              <a:t>Ensure telehealth is part of a hybrid care model throughout California’s safety net</a:t>
            </a:r>
          </a:p>
          <a:p>
            <a:pPr>
              <a:spcAft>
                <a:spcPts val="1200"/>
              </a:spcAft>
            </a:pPr>
            <a:r>
              <a:rPr lang="en-US" sz="1400" dirty="0">
                <a:latin typeface="Helvetica" pitchFamily="2" charset="0"/>
              </a:rPr>
              <a:t>Identify what works for patients, particularly if they are underserved</a:t>
            </a:r>
          </a:p>
        </p:txBody>
      </p:sp>
      <p:cxnSp>
        <p:nvCxnSpPr>
          <p:cNvPr id="12" name="Straight Connector 11">
            <a:extLst>
              <a:ext uri="{FF2B5EF4-FFF2-40B4-BE49-F238E27FC236}">
                <a16:creationId xmlns:a16="http://schemas.microsoft.com/office/drawing/2014/main" id="{A7732965-0477-CD2B-22DF-C5DB7324A054}"/>
              </a:ext>
            </a:extLst>
          </p:cNvPr>
          <p:cNvCxnSpPr/>
          <p:nvPr/>
        </p:nvCxnSpPr>
        <p:spPr>
          <a:xfrm>
            <a:off x="3057883" y="2027796"/>
            <a:ext cx="5277745"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3DD659A-BCE8-36EA-5FDC-0F7E3D3443AA}"/>
              </a:ext>
            </a:extLst>
          </p:cNvPr>
          <p:cNvCxnSpPr/>
          <p:nvPr/>
        </p:nvCxnSpPr>
        <p:spPr>
          <a:xfrm>
            <a:off x="3057883" y="4243083"/>
            <a:ext cx="5277745"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9AD3646-F7AC-9EC9-3BCE-DB3B20DE3241}"/>
              </a:ext>
            </a:extLst>
          </p:cNvPr>
          <p:cNvSpPr txBox="1"/>
          <p:nvPr/>
        </p:nvSpPr>
        <p:spPr>
          <a:xfrm>
            <a:off x="2958997" y="3838647"/>
            <a:ext cx="4293141" cy="400110"/>
          </a:xfrm>
          <a:prstGeom prst="rect">
            <a:avLst/>
          </a:prstGeom>
          <a:noFill/>
        </p:spPr>
        <p:txBody>
          <a:bodyPr wrap="square">
            <a:spAutoFit/>
          </a:bodyPr>
          <a:lstStyle/>
          <a:p>
            <a:r>
              <a:rPr lang="en-US" sz="2000" b="1" i="0" u="none" strike="noStrike" dirty="0">
                <a:effectLst/>
                <a:latin typeface="Helvetica" pitchFamily="2" charset="0"/>
              </a:rPr>
              <a:t>Share and Scale Best Practices</a:t>
            </a:r>
            <a:endParaRPr lang="en-US" sz="2000" dirty="0"/>
          </a:p>
        </p:txBody>
      </p:sp>
      <p:sp>
        <p:nvSpPr>
          <p:cNvPr id="20" name="TextBox 19">
            <a:extLst>
              <a:ext uri="{FF2B5EF4-FFF2-40B4-BE49-F238E27FC236}">
                <a16:creationId xmlns:a16="http://schemas.microsoft.com/office/drawing/2014/main" id="{A50E1BE1-29C1-A21B-0470-817A04CFE555}"/>
              </a:ext>
            </a:extLst>
          </p:cNvPr>
          <p:cNvSpPr txBox="1"/>
          <p:nvPr/>
        </p:nvSpPr>
        <p:spPr>
          <a:xfrm>
            <a:off x="2958997" y="1623850"/>
            <a:ext cx="2317196" cy="406266"/>
          </a:xfrm>
          <a:prstGeom prst="rect">
            <a:avLst/>
          </a:prstGeom>
          <a:noFill/>
        </p:spPr>
        <p:txBody>
          <a:bodyPr wrap="square">
            <a:spAutoFit/>
          </a:bodyPr>
          <a:lstStyle/>
          <a:p>
            <a:r>
              <a:rPr lang="en-US" sz="2000" b="1" i="0" u="none" strike="noStrike" dirty="0">
                <a:effectLst/>
                <a:latin typeface="Helvetica" pitchFamily="2" charset="0"/>
              </a:rPr>
              <a:t>Center Equity</a:t>
            </a:r>
            <a:endParaRPr lang="en-US" sz="2000" dirty="0"/>
          </a:p>
        </p:txBody>
      </p:sp>
      <p:sp>
        <p:nvSpPr>
          <p:cNvPr id="26" name="TextBox 25">
            <a:extLst>
              <a:ext uri="{FF2B5EF4-FFF2-40B4-BE49-F238E27FC236}">
                <a16:creationId xmlns:a16="http://schemas.microsoft.com/office/drawing/2014/main" id="{3E75A872-77BE-D6B3-50F0-3BBD6BA4307B}"/>
              </a:ext>
            </a:extLst>
          </p:cNvPr>
          <p:cNvSpPr txBox="1"/>
          <p:nvPr/>
        </p:nvSpPr>
        <p:spPr>
          <a:xfrm>
            <a:off x="2959063" y="282886"/>
            <a:ext cx="7744796" cy="954107"/>
          </a:xfrm>
          <a:prstGeom prst="rect">
            <a:avLst/>
          </a:prstGeom>
          <a:noFill/>
        </p:spPr>
        <p:txBody>
          <a:bodyPr wrap="square">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ROAD MAP</a:t>
            </a:r>
          </a:p>
          <a:p>
            <a:pPr rtl="0">
              <a:spcBef>
                <a:spcPts val="0"/>
              </a:spcBef>
              <a:spcAft>
                <a:spcPts val="0"/>
              </a:spcAft>
            </a:pPr>
            <a:r>
              <a:rPr lang="en-US" sz="3600" dirty="0">
                <a:solidFill>
                  <a:srgbClr val="4582B6"/>
                </a:solidFill>
                <a:latin typeface="Helvetica" pitchFamily="2" charset="0"/>
              </a:rPr>
              <a:t>Health care leaders and providers</a:t>
            </a:r>
            <a:endParaRPr lang="en-US" sz="3600" dirty="0">
              <a:solidFill>
                <a:srgbClr val="163D71"/>
              </a:solidFill>
            </a:endParaRPr>
          </a:p>
        </p:txBody>
      </p:sp>
      <p:pic>
        <p:nvPicPr>
          <p:cNvPr id="2" name="Picture 1" descr="A hand and heart in a circle&#10;&#10;Description automatically generated">
            <a:extLst>
              <a:ext uri="{FF2B5EF4-FFF2-40B4-BE49-F238E27FC236}">
                <a16:creationId xmlns:a16="http://schemas.microsoft.com/office/drawing/2014/main" id="{FB6F96AE-A62A-8077-5063-C2840DB3CE2E}"/>
              </a:ext>
            </a:extLst>
          </p:cNvPr>
          <p:cNvPicPr>
            <a:picLocks noChangeAspect="1"/>
          </p:cNvPicPr>
          <p:nvPr/>
        </p:nvPicPr>
        <p:blipFill>
          <a:blip r:embed="rId3"/>
          <a:stretch>
            <a:fillRect/>
          </a:stretch>
        </p:blipFill>
        <p:spPr>
          <a:xfrm>
            <a:off x="1835569" y="282886"/>
            <a:ext cx="868344" cy="954107"/>
          </a:xfrm>
          <a:prstGeom prst="rect">
            <a:avLst/>
          </a:prstGeom>
        </p:spPr>
      </p:pic>
    </p:spTree>
    <p:extLst>
      <p:ext uri="{BB962C8B-B14F-4D97-AF65-F5344CB8AC3E}">
        <p14:creationId xmlns:p14="http://schemas.microsoft.com/office/powerpoint/2010/main" val="746488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83A9"/>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359F13-F245-421D-9817-BD3DFE6C83F9}"/>
              </a:ext>
            </a:extLst>
          </p:cNvPr>
          <p:cNvSpPr>
            <a:spLocks noGrp="1"/>
          </p:cNvSpPr>
          <p:nvPr>
            <p:ph type="ctrTitle"/>
          </p:nvPr>
        </p:nvSpPr>
        <p:spPr>
          <a:xfrm>
            <a:off x="508000" y="3347986"/>
            <a:ext cx="5319222" cy="3075643"/>
          </a:xfrm>
        </p:spPr>
        <p:txBody>
          <a:bodyPr anchor="b">
            <a:noAutofit/>
          </a:bodyPr>
          <a:lstStyle/>
          <a:p>
            <a:pPr algn="l"/>
            <a:br>
              <a:rPr lang="en-US" sz="3200" dirty="0">
                <a:solidFill>
                  <a:schemeClr val="tx1"/>
                </a:solidFill>
                <a:latin typeface="Museo Sans 700" panose="02000000000000000000" pitchFamily="50" charset="0"/>
              </a:rPr>
            </a:br>
            <a:r>
              <a:rPr lang="en-US" sz="3200" dirty="0">
                <a:latin typeface="Museo Sans 700" panose="02000000000000000000" pitchFamily="50" charset="0"/>
              </a:rPr>
              <a:t>Telehealth’s Evolution in California</a:t>
            </a:r>
            <a:r>
              <a:rPr lang="en-US" sz="3200" dirty="0">
                <a:solidFill>
                  <a:schemeClr val="tx1"/>
                </a:solidFill>
                <a:latin typeface="Museo Sans 700" panose="02000000000000000000" pitchFamily="50" charset="0"/>
              </a:rPr>
              <a:t>: Where Are We, and Where Do We </a:t>
            </a:r>
            <a:r>
              <a:rPr lang="en-US" sz="3200" dirty="0">
                <a:latin typeface="Museo Sans 700" panose="02000000000000000000" pitchFamily="50" charset="0"/>
              </a:rPr>
              <a:t>Go From Here?</a:t>
            </a:r>
            <a:br>
              <a:rPr lang="en-US" sz="3200" dirty="0">
                <a:solidFill>
                  <a:schemeClr val="tx1"/>
                </a:solidFill>
                <a:latin typeface="Museo Sans 700" panose="02000000000000000000" pitchFamily="50" charset="0"/>
              </a:rPr>
            </a:br>
            <a:br>
              <a:rPr lang="en-US" sz="3200" b="1" dirty="0">
                <a:solidFill>
                  <a:schemeClr val="tx1"/>
                </a:solidFill>
                <a:latin typeface="Museo Sans 700" panose="02000000000000000000" pitchFamily="50" charset="0"/>
              </a:rPr>
            </a:br>
            <a:r>
              <a:rPr lang="en-US" sz="3200" b="1" dirty="0">
                <a:solidFill>
                  <a:schemeClr val="tx1"/>
                </a:solidFill>
                <a:latin typeface="Museo Sans 700" panose="02000000000000000000" pitchFamily="50" charset="0"/>
              </a:rPr>
              <a:t>Webinar</a:t>
            </a:r>
            <a:br>
              <a:rPr lang="en-US" sz="3200" b="1" dirty="0">
                <a:solidFill>
                  <a:schemeClr val="tx1"/>
                </a:solidFill>
                <a:latin typeface="Museo Sans 700" panose="02000000000000000000" pitchFamily="50" charset="0"/>
              </a:rPr>
            </a:br>
            <a:r>
              <a:rPr lang="en-US" sz="3200" b="1" dirty="0">
                <a:latin typeface="Museo Sans 700" panose="02000000000000000000" pitchFamily="50" charset="0"/>
              </a:rPr>
              <a:t>February 6, 2025</a:t>
            </a:r>
            <a:endParaRPr lang="en-US" sz="3200" b="1" dirty="0">
              <a:solidFill>
                <a:schemeClr val="tx1"/>
              </a:solidFill>
              <a:latin typeface="Museo Sans 700" panose="02000000000000000000" pitchFamily="50" charset="0"/>
            </a:endParaRPr>
          </a:p>
        </p:txBody>
      </p:sp>
      <p:pic>
        <p:nvPicPr>
          <p:cNvPr id="15" name="Graphic 14">
            <a:extLst>
              <a:ext uri="{FF2B5EF4-FFF2-40B4-BE49-F238E27FC236}">
                <a16:creationId xmlns:a16="http://schemas.microsoft.com/office/drawing/2014/main" id="{56CD979F-A36E-4E38-9362-DAFF7FC654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861" y="0"/>
            <a:ext cx="1729472" cy="2065235"/>
          </a:xfrm>
          <a:prstGeom prst="rect">
            <a:avLst/>
          </a:prstGeom>
        </p:spPr>
      </p:pic>
      <p:pic>
        <p:nvPicPr>
          <p:cNvPr id="3" name="Picture 2" descr="A person and a child looking at a computer screen&#10;&#10;Description automatically generated with low confidence">
            <a:extLst>
              <a:ext uri="{FF2B5EF4-FFF2-40B4-BE49-F238E27FC236}">
                <a16:creationId xmlns:a16="http://schemas.microsoft.com/office/drawing/2014/main" id="{D3FA33E7-DC6E-464F-8BEE-FF8600FD9C07}"/>
              </a:ext>
            </a:extLst>
          </p:cNvPr>
          <p:cNvPicPr>
            <a:picLocks noChangeAspect="1"/>
          </p:cNvPicPr>
          <p:nvPr/>
        </p:nvPicPr>
        <p:blipFill>
          <a:blip r:embed="rId5"/>
          <a:stretch>
            <a:fillRect/>
          </a:stretch>
        </p:blipFill>
        <p:spPr>
          <a:xfrm>
            <a:off x="5212415" y="-1"/>
            <a:ext cx="6979586" cy="6069205"/>
          </a:xfrm>
          <a:prstGeom prst="rect">
            <a:avLst/>
          </a:prstGeom>
        </p:spPr>
      </p:pic>
    </p:spTree>
    <p:extLst>
      <p:ext uri="{BB962C8B-B14F-4D97-AF65-F5344CB8AC3E}">
        <p14:creationId xmlns:p14="http://schemas.microsoft.com/office/powerpoint/2010/main" val="235808186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A1DD-3501-C77E-20E9-0FF0CEA582C8}"/>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5B634645-8B36-AEF2-4F6E-D6E1E5B449EE}"/>
              </a:ext>
            </a:extLst>
          </p:cNvPr>
          <p:cNvSpPr txBox="1"/>
          <p:nvPr/>
        </p:nvSpPr>
        <p:spPr>
          <a:xfrm>
            <a:off x="2958997" y="2165767"/>
            <a:ext cx="5692412" cy="677108"/>
          </a:xfrm>
          <a:prstGeom prst="rect">
            <a:avLst/>
          </a:prstGeom>
          <a:noFill/>
        </p:spPr>
        <p:txBody>
          <a:bodyPr wrap="square" rtlCol="0">
            <a:spAutoFit/>
          </a:bodyPr>
          <a:lstStyle/>
          <a:p>
            <a:pPr>
              <a:spcAft>
                <a:spcPts val="1200"/>
              </a:spcAft>
            </a:pPr>
            <a:r>
              <a:rPr lang="en-US" sz="1400" dirty="0">
                <a:latin typeface="Helvetica" pitchFamily="2" charset="0"/>
              </a:rPr>
              <a:t>Create strategies that offer both telehealth and in-person care options</a:t>
            </a:r>
          </a:p>
          <a:p>
            <a:pPr>
              <a:spcAft>
                <a:spcPts val="1200"/>
              </a:spcAft>
            </a:pPr>
            <a:r>
              <a:rPr lang="en-US" sz="1400" dirty="0">
                <a:latin typeface="Helvetica" pitchFamily="2" charset="0"/>
              </a:rPr>
              <a:t>Communicate options to patients</a:t>
            </a:r>
          </a:p>
        </p:txBody>
      </p:sp>
      <p:sp>
        <p:nvSpPr>
          <p:cNvPr id="41" name="TextBox 40">
            <a:extLst>
              <a:ext uri="{FF2B5EF4-FFF2-40B4-BE49-F238E27FC236}">
                <a16:creationId xmlns:a16="http://schemas.microsoft.com/office/drawing/2014/main" id="{B1A65F22-99A3-26BE-A408-F0DD0A606A38}"/>
              </a:ext>
            </a:extLst>
          </p:cNvPr>
          <p:cNvSpPr txBox="1"/>
          <p:nvPr/>
        </p:nvSpPr>
        <p:spPr>
          <a:xfrm>
            <a:off x="2958997" y="4375414"/>
            <a:ext cx="5376632" cy="892552"/>
          </a:xfrm>
          <a:prstGeom prst="rect">
            <a:avLst/>
          </a:prstGeom>
          <a:noFill/>
        </p:spPr>
        <p:txBody>
          <a:bodyPr wrap="square" rtlCol="0">
            <a:spAutoFit/>
          </a:bodyPr>
          <a:lstStyle/>
          <a:p>
            <a:pPr>
              <a:spcAft>
                <a:spcPts val="1200"/>
              </a:spcAft>
            </a:pPr>
            <a:r>
              <a:rPr lang="en-US" sz="1400" dirty="0">
                <a:effectLst/>
                <a:latin typeface="Helvetica" pitchFamily="2" charset="0"/>
                <a:ea typeface="Aptos" panose="020B0004020202020204" pitchFamily="34" charset="0"/>
              </a:rPr>
              <a:t>Incentivize promising uses of telehealth that result in increased access to care or efficiencies in health care delivery</a:t>
            </a:r>
            <a:r>
              <a:rPr lang="en-US" sz="1400" dirty="0">
                <a:effectLst/>
                <a:latin typeface="Helvetica" pitchFamily="2" charset="0"/>
              </a:rPr>
              <a:t> </a:t>
            </a:r>
          </a:p>
          <a:p>
            <a:pPr>
              <a:spcAft>
                <a:spcPts val="1200"/>
              </a:spcAft>
            </a:pPr>
            <a:r>
              <a:rPr lang="en-US" sz="1400" dirty="0">
                <a:latin typeface="Helvetica" pitchFamily="2" charset="0"/>
              </a:rPr>
              <a:t>Make billing easy and consistent</a:t>
            </a:r>
          </a:p>
        </p:txBody>
      </p:sp>
      <p:cxnSp>
        <p:nvCxnSpPr>
          <p:cNvPr id="12" name="Straight Connector 11">
            <a:extLst>
              <a:ext uri="{FF2B5EF4-FFF2-40B4-BE49-F238E27FC236}">
                <a16:creationId xmlns:a16="http://schemas.microsoft.com/office/drawing/2014/main" id="{EB5A5836-383D-2F8B-7859-AC5E486C17D1}"/>
              </a:ext>
            </a:extLst>
          </p:cNvPr>
          <p:cNvCxnSpPr/>
          <p:nvPr/>
        </p:nvCxnSpPr>
        <p:spPr>
          <a:xfrm>
            <a:off x="3057883" y="2027796"/>
            <a:ext cx="5277745"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7317879-3AD9-278F-00F1-B14733E1AB46}"/>
              </a:ext>
            </a:extLst>
          </p:cNvPr>
          <p:cNvCxnSpPr/>
          <p:nvPr/>
        </p:nvCxnSpPr>
        <p:spPr>
          <a:xfrm>
            <a:off x="3057883" y="4237696"/>
            <a:ext cx="5277745"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8C3303C-4C53-0321-E912-2A14558BFB81}"/>
              </a:ext>
            </a:extLst>
          </p:cNvPr>
          <p:cNvSpPr txBox="1"/>
          <p:nvPr/>
        </p:nvSpPr>
        <p:spPr>
          <a:xfrm>
            <a:off x="2958997" y="3838640"/>
            <a:ext cx="4293141" cy="400110"/>
          </a:xfrm>
          <a:prstGeom prst="rect">
            <a:avLst/>
          </a:prstGeom>
          <a:noFill/>
        </p:spPr>
        <p:txBody>
          <a:bodyPr wrap="square">
            <a:spAutoFit/>
          </a:bodyPr>
          <a:lstStyle/>
          <a:p>
            <a:r>
              <a:rPr lang="en-US" sz="2000" b="1" i="0" u="none" strike="noStrike" dirty="0">
                <a:effectLst/>
                <a:latin typeface="Helvetica" pitchFamily="2" charset="0"/>
              </a:rPr>
              <a:t>Share and Scale Best Practices</a:t>
            </a:r>
            <a:endParaRPr lang="en-US" sz="2000" dirty="0"/>
          </a:p>
        </p:txBody>
      </p:sp>
      <p:sp>
        <p:nvSpPr>
          <p:cNvPr id="20" name="TextBox 19">
            <a:extLst>
              <a:ext uri="{FF2B5EF4-FFF2-40B4-BE49-F238E27FC236}">
                <a16:creationId xmlns:a16="http://schemas.microsoft.com/office/drawing/2014/main" id="{76B4F035-17CB-42D8-ACAF-C0BF27CCEECB}"/>
              </a:ext>
            </a:extLst>
          </p:cNvPr>
          <p:cNvSpPr txBox="1"/>
          <p:nvPr/>
        </p:nvSpPr>
        <p:spPr>
          <a:xfrm>
            <a:off x="2958997" y="1618473"/>
            <a:ext cx="2317196" cy="406266"/>
          </a:xfrm>
          <a:prstGeom prst="rect">
            <a:avLst/>
          </a:prstGeom>
          <a:noFill/>
        </p:spPr>
        <p:txBody>
          <a:bodyPr wrap="square">
            <a:spAutoFit/>
          </a:bodyPr>
          <a:lstStyle/>
          <a:p>
            <a:r>
              <a:rPr lang="en-US" sz="2000" b="1" i="0" u="none" strike="noStrike" dirty="0">
                <a:effectLst/>
                <a:latin typeface="Helvetica" pitchFamily="2" charset="0"/>
              </a:rPr>
              <a:t>Center Equity</a:t>
            </a:r>
            <a:endParaRPr lang="en-US" sz="2000" dirty="0"/>
          </a:p>
        </p:txBody>
      </p:sp>
      <p:sp>
        <p:nvSpPr>
          <p:cNvPr id="26" name="TextBox 25">
            <a:extLst>
              <a:ext uri="{FF2B5EF4-FFF2-40B4-BE49-F238E27FC236}">
                <a16:creationId xmlns:a16="http://schemas.microsoft.com/office/drawing/2014/main" id="{65D1CC89-5F77-39AE-CF0C-A14CF66CD9B9}"/>
              </a:ext>
            </a:extLst>
          </p:cNvPr>
          <p:cNvSpPr txBox="1"/>
          <p:nvPr/>
        </p:nvSpPr>
        <p:spPr>
          <a:xfrm>
            <a:off x="2959063" y="282886"/>
            <a:ext cx="3136937" cy="954107"/>
          </a:xfrm>
          <a:prstGeom prst="rect">
            <a:avLst/>
          </a:prstGeom>
          <a:noFill/>
        </p:spPr>
        <p:txBody>
          <a:bodyPr wrap="square">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ROAD MAP</a:t>
            </a:r>
          </a:p>
          <a:p>
            <a:pPr rtl="0">
              <a:spcBef>
                <a:spcPts val="0"/>
              </a:spcBef>
              <a:spcAft>
                <a:spcPts val="0"/>
              </a:spcAft>
            </a:pPr>
            <a:r>
              <a:rPr lang="en-US" sz="3600" dirty="0">
                <a:solidFill>
                  <a:srgbClr val="4582B6"/>
                </a:solidFill>
                <a:latin typeface="Helvetica" pitchFamily="2" charset="0"/>
              </a:rPr>
              <a:t>Health plans</a:t>
            </a:r>
            <a:endParaRPr lang="en-US" sz="3600" dirty="0">
              <a:solidFill>
                <a:srgbClr val="163D71"/>
              </a:solidFill>
            </a:endParaRPr>
          </a:p>
        </p:txBody>
      </p:sp>
      <p:pic>
        <p:nvPicPr>
          <p:cNvPr id="2" name="Picture 1" descr="A blue and black logo&#10;&#10;Description automatically generated">
            <a:extLst>
              <a:ext uri="{FF2B5EF4-FFF2-40B4-BE49-F238E27FC236}">
                <a16:creationId xmlns:a16="http://schemas.microsoft.com/office/drawing/2014/main" id="{A7F7AFC2-76D7-7D9F-F2A5-603743F8174C}"/>
              </a:ext>
            </a:extLst>
          </p:cNvPr>
          <p:cNvPicPr>
            <a:picLocks noChangeAspect="1"/>
          </p:cNvPicPr>
          <p:nvPr/>
        </p:nvPicPr>
        <p:blipFill>
          <a:blip r:embed="rId3"/>
          <a:stretch>
            <a:fillRect/>
          </a:stretch>
        </p:blipFill>
        <p:spPr>
          <a:xfrm>
            <a:off x="1856656" y="282886"/>
            <a:ext cx="868344" cy="954107"/>
          </a:xfrm>
          <a:prstGeom prst="rect">
            <a:avLst/>
          </a:prstGeom>
        </p:spPr>
      </p:pic>
    </p:spTree>
    <p:extLst>
      <p:ext uri="{BB962C8B-B14F-4D97-AF65-F5344CB8AC3E}">
        <p14:creationId xmlns:p14="http://schemas.microsoft.com/office/powerpoint/2010/main" val="2406149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CF171-6E81-BCDC-F8F1-F0B0C949D9F1}"/>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99B8DDBF-57F6-8FF8-334E-DDC1A6AFA934}"/>
              </a:ext>
            </a:extLst>
          </p:cNvPr>
          <p:cNvSpPr txBox="1"/>
          <p:nvPr/>
        </p:nvSpPr>
        <p:spPr>
          <a:xfrm>
            <a:off x="2958997" y="2165767"/>
            <a:ext cx="5692412" cy="523220"/>
          </a:xfrm>
          <a:prstGeom prst="rect">
            <a:avLst/>
          </a:prstGeom>
          <a:noFill/>
        </p:spPr>
        <p:txBody>
          <a:bodyPr wrap="square" rtlCol="0">
            <a:spAutoFit/>
          </a:bodyPr>
          <a:lstStyle/>
          <a:p>
            <a:pPr>
              <a:spcAft>
                <a:spcPts val="1200"/>
              </a:spcAft>
            </a:pPr>
            <a:r>
              <a:rPr lang="en-US" sz="1400" dirty="0">
                <a:latin typeface="Helvetica" pitchFamily="2" charset="0"/>
              </a:rPr>
              <a:t>Focus research on the needs, experiences, and outcomes of underserved populations</a:t>
            </a:r>
          </a:p>
        </p:txBody>
      </p:sp>
      <p:sp>
        <p:nvSpPr>
          <p:cNvPr id="41" name="TextBox 40">
            <a:extLst>
              <a:ext uri="{FF2B5EF4-FFF2-40B4-BE49-F238E27FC236}">
                <a16:creationId xmlns:a16="http://schemas.microsoft.com/office/drawing/2014/main" id="{8E7C7FEC-F656-A18D-33F5-1623E71CA28C}"/>
              </a:ext>
            </a:extLst>
          </p:cNvPr>
          <p:cNvSpPr txBox="1"/>
          <p:nvPr/>
        </p:nvSpPr>
        <p:spPr>
          <a:xfrm>
            <a:off x="2958997" y="4380801"/>
            <a:ext cx="5376632" cy="1107996"/>
          </a:xfrm>
          <a:prstGeom prst="rect">
            <a:avLst/>
          </a:prstGeom>
          <a:noFill/>
        </p:spPr>
        <p:txBody>
          <a:bodyPr wrap="square" rtlCol="0">
            <a:spAutoFit/>
          </a:bodyPr>
          <a:lstStyle/>
          <a:p>
            <a:pPr>
              <a:spcAft>
                <a:spcPts val="1200"/>
              </a:spcAft>
            </a:pPr>
            <a:r>
              <a:rPr lang="en-US" sz="1400" dirty="0">
                <a:effectLst/>
                <a:latin typeface="Helvetica" pitchFamily="2" charset="0"/>
                <a:ea typeface="Aptos" panose="020B0004020202020204" pitchFamily="34" charset="0"/>
              </a:rPr>
              <a:t>Generate evidence that helps health systems decide when to use telehealth and how to improve quality of care and access to care for patients using telehealth</a:t>
            </a:r>
            <a:r>
              <a:rPr lang="en-US" sz="1400" dirty="0">
                <a:effectLst/>
                <a:latin typeface="Helvetica" pitchFamily="2" charset="0"/>
              </a:rPr>
              <a:t> </a:t>
            </a:r>
          </a:p>
          <a:p>
            <a:pPr>
              <a:spcAft>
                <a:spcPts val="1200"/>
              </a:spcAft>
            </a:pPr>
            <a:r>
              <a:rPr lang="en-US" sz="1400" dirty="0">
                <a:latin typeface="Helvetica" pitchFamily="2" charset="0"/>
              </a:rPr>
              <a:t>Investigate how telehealth is working on the ground</a:t>
            </a:r>
          </a:p>
        </p:txBody>
      </p:sp>
      <p:cxnSp>
        <p:nvCxnSpPr>
          <p:cNvPr id="12" name="Straight Connector 11">
            <a:extLst>
              <a:ext uri="{FF2B5EF4-FFF2-40B4-BE49-F238E27FC236}">
                <a16:creationId xmlns:a16="http://schemas.microsoft.com/office/drawing/2014/main" id="{D016F649-68EA-1341-D313-0F464602F579}"/>
              </a:ext>
            </a:extLst>
          </p:cNvPr>
          <p:cNvCxnSpPr/>
          <p:nvPr/>
        </p:nvCxnSpPr>
        <p:spPr>
          <a:xfrm>
            <a:off x="3057883" y="2027796"/>
            <a:ext cx="5277745"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20086EB-F546-AFC6-52C1-A5F6CD1F1731}"/>
              </a:ext>
            </a:extLst>
          </p:cNvPr>
          <p:cNvCxnSpPr/>
          <p:nvPr/>
        </p:nvCxnSpPr>
        <p:spPr>
          <a:xfrm>
            <a:off x="3057883" y="4243083"/>
            <a:ext cx="5277745"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E544364-A4FF-E2A4-31C2-CF341ABBDFF3}"/>
              </a:ext>
            </a:extLst>
          </p:cNvPr>
          <p:cNvSpPr txBox="1"/>
          <p:nvPr/>
        </p:nvSpPr>
        <p:spPr>
          <a:xfrm>
            <a:off x="2958997" y="3838648"/>
            <a:ext cx="4293141" cy="400110"/>
          </a:xfrm>
          <a:prstGeom prst="rect">
            <a:avLst/>
          </a:prstGeom>
          <a:noFill/>
        </p:spPr>
        <p:txBody>
          <a:bodyPr wrap="square">
            <a:spAutoFit/>
          </a:bodyPr>
          <a:lstStyle/>
          <a:p>
            <a:r>
              <a:rPr lang="en-US" sz="2000" b="1" i="0" u="none" strike="noStrike" dirty="0">
                <a:effectLst/>
                <a:latin typeface="Helvetica" pitchFamily="2" charset="0"/>
              </a:rPr>
              <a:t>Share and Scale Best Practices</a:t>
            </a:r>
            <a:endParaRPr lang="en-US" sz="2000" dirty="0"/>
          </a:p>
        </p:txBody>
      </p:sp>
      <p:sp>
        <p:nvSpPr>
          <p:cNvPr id="20" name="TextBox 19">
            <a:extLst>
              <a:ext uri="{FF2B5EF4-FFF2-40B4-BE49-F238E27FC236}">
                <a16:creationId xmlns:a16="http://schemas.microsoft.com/office/drawing/2014/main" id="{240F6199-94A1-F2A9-AB86-6EBDD3CD3371}"/>
              </a:ext>
            </a:extLst>
          </p:cNvPr>
          <p:cNvSpPr txBox="1"/>
          <p:nvPr/>
        </p:nvSpPr>
        <p:spPr>
          <a:xfrm>
            <a:off x="2958997" y="1618473"/>
            <a:ext cx="2317196" cy="406266"/>
          </a:xfrm>
          <a:prstGeom prst="rect">
            <a:avLst/>
          </a:prstGeom>
          <a:noFill/>
        </p:spPr>
        <p:txBody>
          <a:bodyPr wrap="square">
            <a:spAutoFit/>
          </a:bodyPr>
          <a:lstStyle/>
          <a:p>
            <a:r>
              <a:rPr lang="en-US" sz="2000" b="1" i="0" u="none" strike="noStrike" dirty="0">
                <a:effectLst/>
                <a:latin typeface="Helvetica" pitchFamily="2" charset="0"/>
              </a:rPr>
              <a:t>Center Equity</a:t>
            </a:r>
            <a:endParaRPr lang="en-US" sz="2000" dirty="0"/>
          </a:p>
        </p:txBody>
      </p:sp>
      <p:sp>
        <p:nvSpPr>
          <p:cNvPr id="26" name="TextBox 25">
            <a:extLst>
              <a:ext uri="{FF2B5EF4-FFF2-40B4-BE49-F238E27FC236}">
                <a16:creationId xmlns:a16="http://schemas.microsoft.com/office/drawing/2014/main" id="{8CDE7EAD-175D-C575-DB61-BF3AAB6083BC}"/>
              </a:ext>
            </a:extLst>
          </p:cNvPr>
          <p:cNvSpPr txBox="1"/>
          <p:nvPr/>
        </p:nvSpPr>
        <p:spPr>
          <a:xfrm>
            <a:off x="2959063" y="282886"/>
            <a:ext cx="3136937" cy="954107"/>
          </a:xfrm>
          <a:prstGeom prst="rect">
            <a:avLst/>
          </a:prstGeom>
          <a:noFill/>
        </p:spPr>
        <p:txBody>
          <a:bodyPr wrap="square">
            <a:spAutoFit/>
          </a:bodyPr>
          <a:lstStyle/>
          <a:p>
            <a:pPr rtl="0">
              <a:spcBef>
                <a:spcPts val="0"/>
              </a:spcBef>
              <a:spcAft>
                <a:spcPts val="0"/>
              </a:spcAft>
            </a:pPr>
            <a:r>
              <a:rPr lang="en-US" sz="2000" b="0" i="0" u="none" strike="noStrike" dirty="0">
                <a:solidFill>
                  <a:srgbClr val="4582B6"/>
                </a:solidFill>
                <a:effectLst/>
                <a:highlight>
                  <a:srgbClr val="FFFF00"/>
                </a:highlight>
                <a:latin typeface="Helvetica" pitchFamily="2" charset="0"/>
              </a:rPr>
              <a:t>ROAD MAP</a:t>
            </a:r>
          </a:p>
          <a:p>
            <a:pPr rtl="0">
              <a:spcBef>
                <a:spcPts val="0"/>
              </a:spcBef>
              <a:spcAft>
                <a:spcPts val="0"/>
              </a:spcAft>
            </a:pPr>
            <a:r>
              <a:rPr lang="en-US" sz="3600" dirty="0">
                <a:solidFill>
                  <a:srgbClr val="4582B6"/>
                </a:solidFill>
                <a:latin typeface="Helvetica" pitchFamily="2" charset="0"/>
              </a:rPr>
              <a:t>Researchers</a:t>
            </a:r>
            <a:endParaRPr lang="en-US" sz="3600" dirty="0">
              <a:solidFill>
                <a:srgbClr val="163D71"/>
              </a:solidFill>
            </a:endParaRPr>
          </a:p>
        </p:txBody>
      </p:sp>
      <p:pic>
        <p:nvPicPr>
          <p:cNvPr id="2" name="Picture 1">
            <a:extLst>
              <a:ext uri="{FF2B5EF4-FFF2-40B4-BE49-F238E27FC236}">
                <a16:creationId xmlns:a16="http://schemas.microsoft.com/office/drawing/2014/main" id="{27F14AE1-EF72-2535-E644-43A225CE13CB}"/>
              </a:ext>
            </a:extLst>
          </p:cNvPr>
          <p:cNvPicPr>
            <a:picLocks noChangeAspect="1"/>
          </p:cNvPicPr>
          <p:nvPr/>
        </p:nvPicPr>
        <p:blipFill>
          <a:blip r:embed="rId3"/>
          <a:stretch>
            <a:fillRect/>
          </a:stretch>
        </p:blipFill>
        <p:spPr>
          <a:xfrm>
            <a:off x="1838603" y="282886"/>
            <a:ext cx="868344" cy="954107"/>
          </a:xfrm>
          <a:prstGeom prst="rect">
            <a:avLst/>
          </a:prstGeom>
        </p:spPr>
      </p:pic>
    </p:spTree>
    <p:extLst>
      <p:ext uri="{BB962C8B-B14F-4D97-AF65-F5344CB8AC3E}">
        <p14:creationId xmlns:p14="http://schemas.microsoft.com/office/powerpoint/2010/main" val="39864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E5AE9-E4CF-43C2-4099-89AA3A3CE761}"/>
              </a:ext>
            </a:extLst>
          </p:cNvPr>
          <p:cNvPicPr>
            <a:picLocks noChangeAspect="1"/>
          </p:cNvPicPr>
          <p:nvPr/>
        </p:nvPicPr>
        <p:blipFill>
          <a:blip r:embed="rId3"/>
          <a:stretch>
            <a:fillRect/>
          </a:stretch>
        </p:blipFill>
        <p:spPr>
          <a:xfrm>
            <a:off x="6354387" y="351975"/>
            <a:ext cx="5188860" cy="5778131"/>
          </a:xfrm>
          <a:prstGeom prst="rect">
            <a:avLst/>
          </a:prstGeom>
        </p:spPr>
      </p:pic>
      <p:sp>
        <p:nvSpPr>
          <p:cNvPr id="6" name="TextBox 5">
            <a:extLst>
              <a:ext uri="{FF2B5EF4-FFF2-40B4-BE49-F238E27FC236}">
                <a16:creationId xmlns:a16="http://schemas.microsoft.com/office/drawing/2014/main" id="{DB1BDBD6-4A08-1178-8723-E6D5EA88A38D}"/>
              </a:ext>
            </a:extLst>
          </p:cNvPr>
          <p:cNvSpPr txBox="1"/>
          <p:nvPr/>
        </p:nvSpPr>
        <p:spPr>
          <a:xfrm>
            <a:off x="7117935" y="3105834"/>
            <a:ext cx="1950149" cy="646331"/>
          </a:xfrm>
          <a:prstGeom prst="rect">
            <a:avLst/>
          </a:prstGeom>
          <a:noFill/>
        </p:spPr>
        <p:txBody>
          <a:bodyPr wrap="square">
            <a:spAutoFit/>
          </a:bodyPr>
          <a:lstStyle/>
          <a:p>
            <a:pPr algn="ctr"/>
            <a:r>
              <a:rPr lang="en-US" sz="1800" dirty="0">
                <a:solidFill>
                  <a:srgbClr val="536A81"/>
                </a:solidFill>
                <a:effectLst/>
                <a:latin typeface="Helvetica" pitchFamily="2" charset="0"/>
              </a:rPr>
              <a:t>Scan for</a:t>
            </a:r>
          </a:p>
          <a:p>
            <a:pPr algn="ctr"/>
            <a:r>
              <a:rPr lang="en-US" dirty="0">
                <a:solidFill>
                  <a:srgbClr val="536A81"/>
                </a:solidFill>
                <a:latin typeface="Helvetica" pitchFamily="2" charset="0"/>
              </a:rPr>
              <a:t>more information</a:t>
            </a:r>
            <a:endParaRPr lang="en-US" dirty="0">
              <a:solidFill>
                <a:srgbClr val="536A81"/>
              </a:solidFill>
            </a:endParaRPr>
          </a:p>
        </p:txBody>
      </p:sp>
      <p:pic>
        <p:nvPicPr>
          <p:cNvPr id="7" name="Picture 6" descr="A cover of a magazine&#10;&#10;Description automatically generated">
            <a:extLst>
              <a:ext uri="{FF2B5EF4-FFF2-40B4-BE49-F238E27FC236}">
                <a16:creationId xmlns:a16="http://schemas.microsoft.com/office/drawing/2014/main" id="{71F2B254-3C48-69F1-FB9A-084D472A12C5}"/>
              </a:ext>
            </a:extLst>
          </p:cNvPr>
          <p:cNvPicPr>
            <a:picLocks noChangeAspect="1"/>
          </p:cNvPicPr>
          <p:nvPr/>
        </p:nvPicPr>
        <p:blipFill>
          <a:blip r:embed="rId4"/>
          <a:stretch>
            <a:fillRect/>
          </a:stretch>
        </p:blipFill>
        <p:spPr>
          <a:xfrm>
            <a:off x="1134223" y="29768"/>
            <a:ext cx="4703391" cy="6100338"/>
          </a:xfrm>
          <a:prstGeom prst="rect">
            <a:avLst/>
          </a:prstGeom>
        </p:spPr>
      </p:pic>
      <p:pic>
        <p:nvPicPr>
          <p:cNvPr id="2" name="Picture 1">
            <a:extLst>
              <a:ext uri="{FF2B5EF4-FFF2-40B4-BE49-F238E27FC236}">
                <a16:creationId xmlns:a16="http://schemas.microsoft.com/office/drawing/2014/main" id="{F631647A-F522-E037-861D-CFE5320573F8}"/>
              </a:ext>
            </a:extLst>
          </p:cNvPr>
          <p:cNvPicPr>
            <a:picLocks noChangeAspect="1"/>
          </p:cNvPicPr>
          <p:nvPr/>
        </p:nvPicPr>
        <p:blipFill>
          <a:blip r:embed="rId5"/>
          <a:stretch>
            <a:fillRect/>
          </a:stretch>
        </p:blipFill>
        <p:spPr>
          <a:xfrm>
            <a:off x="7026584" y="834601"/>
            <a:ext cx="2179236" cy="2179236"/>
          </a:xfrm>
          <a:prstGeom prst="rect">
            <a:avLst/>
          </a:prstGeom>
        </p:spPr>
      </p:pic>
    </p:spTree>
    <p:extLst>
      <p:ext uri="{BB962C8B-B14F-4D97-AF65-F5344CB8AC3E}">
        <p14:creationId xmlns:p14="http://schemas.microsoft.com/office/powerpoint/2010/main" val="3669884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22B47-D7E1-E972-803C-8B22C03C443D}"/>
            </a:ext>
          </a:extLst>
        </p:cNvPr>
        <p:cNvGrpSpPr/>
        <p:nvPr/>
      </p:nvGrpSpPr>
      <p:grpSpPr>
        <a:xfrm>
          <a:off x="0" y="0"/>
          <a:ext cx="0" cy="0"/>
          <a:chOff x="0" y="0"/>
          <a:chExt cx="0" cy="0"/>
        </a:xfrm>
      </p:grpSpPr>
      <p:pic>
        <p:nvPicPr>
          <p:cNvPr id="4" name="Picture 3" descr="A person with a mustache and glasses&#10;&#10;Description automatically generated">
            <a:extLst>
              <a:ext uri="{FF2B5EF4-FFF2-40B4-BE49-F238E27FC236}">
                <a16:creationId xmlns:a16="http://schemas.microsoft.com/office/drawing/2014/main" id="{CBC544B2-607D-6E5C-E3BF-5220FA245199}"/>
              </a:ext>
            </a:extLst>
          </p:cNvPr>
          <p:cNvPicPr>
            <a:picLocks noChangeAspect="1"/>
          </p:cNvPicPr>
          <p:nvPr/>
        </p:nvPicPr>
        <p:blipFill>
          <a:blip r:embed="rId3"/>
          <a:stretch>
            <a:fillRect/>
          </a:stretch>
        </p:blipFill>
        <p:spPr>
          <a:xfrm>
            <a:off x="9548624" y="2240558"/>
            <a:ext cx="1647161" cy="1598384"/>
          </a:xfrm>
          <a:prstGeom prst="rect">
            <a:avLst/>
          </a:prstGeom>
        </p:spPr>
      </p:pic>
      <p:pic>
        <p:nvPicPr>
          <p:cNvPr id="6" name="Picture 5" descr="A person smiling with a bright orange circle&#10;&#10;Description automatically generated">
            <a:extLst>
              <a:ext uri="{FF2B5EF4-FFF2-40B4-BE49-F238E27FC236}">
                <a16:creationId xmlns:a16="http://schemas.microsoft.com/office/drawing/2014/main" id="{32CAEE8D-1C5D-46B3-BA2F-143F2E9BDDE3}"/>
              </a:ext>
            </a:extLst>
          </p:cNvPr>
          <p:cNvPicPr>
            <a:picLocks noChangeAspect="1"/>
          </p:cNvPicPr>
          <p:nvPr/>
        </p:nvPicPr>
        <p:blipFill>
          <a:blip r:embed="rId4"/>
          <a:stretch>
            <a:fillRect/>
          </a:stretch>
        </p:blipFill>
        <p:spPr>
          <a:xfrm>
            <a:off x="7590429" y="2240558"/>
            <a:ext cx="1647161" cy="1598384"/>
          </a:xfrm>
          <a:prstGeom prst="rect">
            <a:avLst/>
          </a:prstGeom>
        </p:spPr>
      </p:pic>
      <p:pic>
        <p:nvPicPr>
          <p:cNvPr id="10" name="Picture 9" descr="A person smiling at the camera&#10;&#10;Description automatically generated">
            <a:extLst>
              <a:ext uri="{FF2B5EF4-FFF2-40B4-BE49-F238E27FC236}">
                <a16:creationId xmlns:a16="http://schemas.microsoft.com/office/drawing/2014/main" id="{077978F2-0445-5BAC-CE80-6CCA2FC2D8F9}"/>
              </a:ext>
            </a:extLst>
          </p:cNvPr>
          <p:cNvPicPr>
            <a:picLocks noChangeAspect="1"/>
          </p:cNvPicPr>
          <p:nvPr/>
        </p:nvPicPr>
        <p:blipFill>
          <a:blip r:embed="rId5"/>
          <a:stretch>
            <a:fillRect/>
          </a:stretch>
        </p:blipFill>
        <p:spPr>
          <a:xfrm>
            <a:off x="3582120" y="2240558"/>
            <a:ext cx="1647161" cy="1598384"/>
          </a:xfrm>
          <a:prstGeom prst="rect">
            <a:avLst/>
          </a:prstGeom>
        </p:spPr>
      </p:pic>
      <p:pic>
        <p:nvPicPr>
          <p:cNvPr id="13" name="Picture 12" descr="A person wearing glasses and smiling&#10;&#10;Description automatically generated">
            <a:extLst>
              <a:ext uri="{FF2B5EF4-FFF2-40B4-BE49-F238E27FC236}">
                <a16:creationId xmlns:a16="http://schemas.microsoft.com/office/drawing/2014/main" id="{5E23A4D2-632D-F92B-9324-88883314CE14}"/>
              </a:ext>
            </a:extLst>
          </p:cNvPr>
          <p:cNvPicPr>
            <a:picLocks noChangeAspect="1"/>
          </p:cNvPicPr>
          <p:nvPr/>
        </p:nvPicPr>
        <p:blipFill>
          <a:blip r:embed="rId6"/>
          <a:stretch>
            <a:fillRect/>
          </a:stretch>
        </p:blipFill>
        <p:spPr>
          <a:xfrm>
            <a:off x="986113" y="2240558"/>
            <a:ext cx="1647161" cy="1598384"/>
          </a:xfrm>
          <a:prstGeom prst="rect">
            <a:avLst/>
          </a:prstGeom>
        </p:spPr>
      </p:pic>
      <p:sp>
        <p:nvSpPr>
          <p:cNvPr id="14" name="TextBox 13">
            <a:extLst>
              <a:ext uri="{FF2B5EF4-FFF2-40B4-BE49-F238E27FC236}">
                <a16:creationId xmlns:a16="http://schemas.microsoft.com/office/drawing/2014/main" id="{2CB81B3D-5501-73D0-E437-ABF4222782F8}"/>
              </a:ext>
            </a:extLst>
          </p:cNvPr>
          <p:cNvSpPr txBox="1"/>
          <p:nvPr/>
        </p:nvSpPr>
        <p:spPr>
          <a:xfrm>
            <a:off x="902603" y="430172"/>
            <a:ext cx="5670587" cy="954107"/>
          </a:xfrm>
          <a:prstGeom prst="rect">
            <a:avLst/>
          </a:prstGeom>
          <a:noFill/>
        </p:spPr>
        <p:txBody>
          <a:bodyPr wrap="square">
            <a:spAutoFit/>
          </a:bodyPr>
          <a:lstStyle/>
          <a:p>
            <a:pPr rtl="0">
              <a:spcBef>
                <a:spcPts val="0"/>
              </a:spcBef>
              <a:spcAft>
                <a:spcPts val="0"/>
              </a:spcAft>
            </a:pPr>
            <a:endParaRPr lang="en-US" sz="2000" b="0" i="0" u="none" strike="noStrike" dirty="0">
              <a:solidFill>
                <a:srgbClr val="4582B6"/>
              </a:solidFill>
              <a:effectLst/>
              <a:highlight>
                <a:srgbClr val="FFFF00"/>
              </a:highlight>
              <a:latin typeface="Helvetica" pitchFamily="2" charset="0"/>
            </a:endParaRPr>
          </a:p>
          <a:p>
            <a:pPr rtl="0">
              <a:spcBef>
                <a:spcPts val="0"/>
              </a:spcBef>
              <a:spcAft>
                <a:spcPts val="0"/>
              </a:spcAft>
            </a:pPr>
            <a:r>
              <a:rPr lang="en-US" sz="3600" dirty="0">
                <a:solidFill>
                  <a:srgbClr val="4582B6"/>
                </a:solidFill>
                <a:latin typeface="Helvetica" pitchFamily="2" charset="0"/>
              </a:rPr>
              <a:t>Panel discussion</a:t>
            </a:r>
            <a:endParaRPr lang="en-US" sz="3600" dirty="0">
              <a:solidFill>
                <a:srgbClr val="163D71"/>
              </a:solidFill>
            </a:endParaRPr>
          </a:p>
        </p:txBody>
      </p:sp>
      <p:sp>
        <p:nvSpPr>
          <p:cNvPr id="23" name="TextBox 22">
            <a:extLst>
              <a:ext uri="{FF2B5EF4-FFF2-40B4-BE49-F238E27FC236}">
                <a16:creationId xmlns:a16="http://schemas.microsoft.com/office/drawing/2014/main" id="{DE113C0B-2CF6-F332-BB4A-81C6DF8E03AD}"/>
              </a:ext>
            </a:extLst>
          </p:cNvPr>
          <p:cNvSpPr txBox="1"/>
          <p:nvPr/>
        </p:nvSpPr>
        <p:spPr>
          <a:xfrm>
            <a:off x="9381605" y="3879975"/>
            <a:ext cx="1966604" cy="600164"/>
          </a:xfrm>
          <a:prstGeom prst="rect">
            <a:avLst/>
          </a:prstGeom>
          <a:noFill/>
        </p:spPr>
        <p:txBody>
          <a:bodyPr wrap="square" rtlCol="0">
            <a:spAutoFit/>
          </a:bodyPr>
          <a:lstStyle/>
          <a:p>
            <a:pPr algn="ctr"/>
            <a:r>
              <a:rPr lang="en-US" sz="1100" b="1" dirty="0">
                <a:latin typeface="Helvetica" pitchFamily="2" charset="0"/>
              </a:rPr>
              <a:t>Mark Schweyer</a:t>
            </a:r>
          </a:p>
          <a:p>
            <a:pPr algn="ctr"/>
            <a:r>
              <a:rPr lang="en-US" sz="1100" dirty="0">
                <a:latin typeface="Helvetica" pitchFamily="2" charset="0"/>
              </a:rPr>
              <a:t>Health Net of California/</a:t>
            </a:r>
          </a:p>
          <a:p>
            <a:pPr algn="ctr"/>
            <a:r>
              <a:rPr lang="en-US" sz="1100" dirty="0">
                <a:latin typeface="Helvetica" pitchFamily="2" charset="0"/>
              </a:rPr>
              <a:t>Centene Corporation</a:t>
            </a:r>
          </a:p>
        </p:txBody>
      </p:sp>
      <p:sp>
        <p:nvSpPr>
          <p:cNvPr id="25" name="TextBox 24">
            <a:extLst>
              <a:ext uri="{FF2B5EF4-FFF2-40B4-BE49-F238E27FC236}">
                <a16:creationId xmlns:a16="http://schemas.microsoft.com/office/drawing/2014/main" id="{FA2D7E55-975D-C89A-BAAD-470209687ECD}"/>
              </a:ext>
            </a:extLst>
          </p:cNvPr>
          <p:cNvSpPr txBox="1"/>
          <p:nvPr/>
        </p:nvSpPr>
        <p:spPr>
          <a:xfrm>
            <a:off x="7423410" y="3857812"/>
            <a:ext cx="1814181" cy="430887"/>
          </a:xfrm>
          <a:prstGeom prst="rect">
            <a:avLst/>
          </a:prstGeom>
          <a:noFill/>
        </p:spPr>
        <p:txBody>
          <a:bodyPr wrap="square" rtlCol="0">
            <a:spAutoFit/>
          </a:bodyPr>
          <a:lstStyle/>
          <a:p>
            <a:pPr algn="ctr"/>
            <a:r>
              <a:rPr lang="en-US" sz="1100" b="1" dirty="0">
                <a:latin typeface="Helvetica" pitchFamily="2" charset="0"/>
              </a:rPr>
              <a:t>Erica Holmes</a:t>
            </a:r>
          </a:p>
          <a:p>
            <a:pPr algn="ctr"/>
            <a:r>
              <a:rPr lang="en-US" sz="1100" dirty="0">
                <a:latin typeface="Helvetica" pitchFamily="2" charset="0"/>
              </a:rPr>
              <a:t>DHCS</a:t>
            </a:r>
          </a:p>
        </p:txBody>
      </p:sp>
      <p:sp>
        <p:nvSpPr>
          <p:cNvPr id="26" name="TextBox 25">
            <a:extLst>
              <a:ext uri="{FF2B5EF4-FFF2-40B4-BE49-F238E27FC236}">
                <a16:creationId xmlns:a16="http://schemas.microsoft.com/office/drawing/2014/main" id="{2101B6E9-ECED-0270-48D5-A8AEAF032D76}"/>
              </a:ext>
            </a:extLst>
          </p:cNvPr>
          <p:cNvSpPr txBox="1"/>
          <p:nvPr/>
        </p:nvSpPr>
        <p:spPr>
          <a:xfrm>
            <a:off x="902603" y="3838942"/>
            <a:ext cx="1814181" cy="938719"/>
          </a:xfrm>
          <a:prstGeom prst="rect">
            <a:avLst/>
          </a:prstGeom>
          <a:noFill/>
        </p:spPr>
        <p:txBody>
          <a:bodyPr wrap="square" rtlCol="0">
            <a:spAutoFit/>
          </a:bodyPr>
          <a:lstStyle/>
          <a:p>
            <a:pPr algn="ctr"/>
            <a:r>
              <a:rPr lang="en-US" sz="1100" b="1" dirty="0">
                <a:latin typeface="Helvetica" pitchFamily="2" charset="0"/>
              </a:rPr>
              <a:t>Mei Kwong</a:t>
            </a:r>
          </a:p>
          <a:p>
            <a:pPr algn="ctr"/>
            <a:r>
              <a:rPr lang="en-US" sz="1100" dirty="0">
                <a:latin typeface="Helvetica" pitchFamily="2" charset="0"/>
              </a:rPr>
              <a:t>Center for Connected</a:t>
            </a:r>
          </a:p>
          <a:p>
            <a:pPr algn="ctr"/>
            <a:r>
              <a:rPr lang="en-US" sz="1100" dirty="0">
                <a:latin typeface="Helvetica" pitchFamily="2" charset="0"/>
              </a:rPr>
              <a:t>Health Policy</a:t>
            </a:r>
          </a:p>
          <a:p>
            <a:pPr algn="ctr"/>
            <a:endParaRPr lang="en-US" sz="1100" dirty="0">
              <a:latin typeface="Helvetica" pitchFamily="2" charset="0"/>
            </a:endParaRPr>
          </a:p>
          <a:p>
            <a:pPr algn="ctr"/>
            <a:r>
              <a:rPr lang="en-US" sz="1100" b="1" dirty="0">
                <a:solidFill>
                  <a:srgbClr val="F46F3C"/>
                </a:solidFill>
                <a:latin typeface="Helvetica" pitchFamily="2" charset="0"/>
              </a:rPr>
              <a:t>Moderator</a:t>
            </a:r>
          </a:p>
        </p:txBody>
      </p:sp>
      <p:sp>
        <p:nvSpPr>
          <p:cNvPr id="27" name="TextBox 26">
            <a:extLst>
              <a:ext uri="{FF2B5EF4-FFF2-40B4-BE49-F238E27FC236}">
                <a16:creationId xmlns:a16="http://schemas.microsoft.com/office/drawing/2014/main" id="{7D1708F0-581C-E20C-7523-4071A371E3C6}"/>
              </a:ext>
            </a:extLst>
          </p:cNvPr>
          <p:cNvSpPr txBox="1"/>
          <p:nvPr/>
        </p:nvSpPr>
        <p:spPr>
          <a:xfrm>
            <a:off x="3498610" y="3838968"/>
            <a:ext cx="1814181" cy="430887"/>
          </a:xfrm>
          <a:prstGeom prst="rect">
            <a:avLst/>
          </a:prstGeom>
          <a:noFill/>
        </p:spPr>
        <p:txBody>
          <a:bodyPr wrap="square" rtlCol="0">
            <a:spAutoFit/>
          </a:bodyPr>
          <a:lstStyle/>
          <a:p>
            <a:pPr algn="ctr"/>
            <a:r>
              <a:rPr lang="en-US" sz="1100" b="1" dirty="0">
                <a:latin typeface="Helvetica" pitchFamily="2" charset="0"/>
              </a:rPr>
              <a:t>Dr. Barbara Rubino</a:t>
            </a:r>
          </a:p>
          <a:p>
            <a:pPr algn="ctr"/>
            <a:r>
              <a:rPr lang="en-US" sz="1100" dirty="0">
                <a:latin typeface="Helvetica" pitchFamily="2" charset="0"/>
              </a:rPr>
              <a:t>Covered California</a:t>
            </a:r>
          </a:p>
        </p:txBody>
      </p:sp>
      <p:sp>
        <p:nvSpPr>
          <p:cNvPr id="28" name="TextBox 27">
            <a:extLst>
              <a:ext uri="{FF2B5EF4-FFF2-40B4-BE49-F238E27FC236}">
                <a16:creationId xmlns:a16="http://schemas.microsoft.com/office/drawing/2014/main" id="{17C50821-7F3A-D4B7-60A3-3B63CAA5C327}"/>
              </a:ext>
            </a:extLst>
          </p:cNvPr>
          <p:cNvSpPr txBox="1"/>
          <p:nvPr/>
        </p:nvSpPr>
        <p:spPr>
          <a:xfrm>
            <a:off x="5461010" y="3838942"/>
            <a:ext cx="1814181" cy="430887"/>
          </a:xfrm>
          <a:prstGeom prst="rect">
            <a:avLst/>
          </a:prstGeom>
          <a:noFill/>
        </p:spPr>
        <p:txBody>
          <a:bodyPr wrap="square" rtlCol="0">
            <a:spAutoFit/>
          </a:bodyPr>
          <a:lstStyle/>
          <a:p>
            <a:pPr algn="ctr"/>
            <a:r>
              <a:rPr lang="en-US" sz="1100" b="1" dirty="0">
                <a:latin typeface="Helvetica" pitchFamily="2" charset="0"/>
              </a:rPr>
              <a:t>Dr. Elaine Khoong</a:t>
            </a:r>
          </a:p>
          <a:p>
            <a:pPr algn="ctr"/>
            <a:r>
              <a:rPr lang="en-US" sz="1100" dirty="0">
                <a:latin typeface="Helvetica" pitchFamily="2" charset="0"/>
              </a:rPr>
              <a:t>UCSF</a:t>
            </a:r>
          </a:p>
        </p:txBody>
      </p:sp>
      <p:cxnSp>
        <p:nvCxnSpPr>
          <p:cNvPr id="3" name="Straight Connector 2">
            <a:extLst>
              <a:ext uri="{FF2B5EF4-FFF2-40B4-BE49-F238E27FC236}">
                <a16:creationId xmlns:a16="http://schemas.microsoft.com/office/drawing/2014/main" id="{4B6FE1DA-64EE-8AB7-FC7A-12A7017797F2}"/>
              </a:ext>
            </a:extLst>
          </p:cNvPr>
          <p:cNvCxnSpPr/>
          <p:nvPr/>
        </p:nvCxnSpPr>
        <p:spPr>
          <a:xfrm>
            <a:off x="3086322" y="2240558"/>
            <a:ext cx="0" cy="2495696"/>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9" name="Picture 8" descr="A close-up of a person smiling&#10;&#10;Description automatically generated">
            <a:extLst>
              <a:ext uri="{FF2B5EF4-FFF2-40B4-BE49-F238E27FC236}">
                <a16:creationId xmlns:a16="http://schemas.microsoft.com/office/drawing/2014/main" id="{8CFDAEA3-C7A2-84DE-A4DF-54A7702E4B83}"/>
              </a:ext>
            </a:extLst>
          </p:cNvPr>
          <p:cNvPicPr>
            <a:picLocks noChangeAspect="1"/>
          </p:cNvPicPr>
          <p:nvPr/>
        </p:nvPicPr>
        <p:blipFill>
          <a:blip r:embed="rId7"/>
          <a:stretch>
            <a:fillRect/>
          </a:stretch>
        </p:blipFill>
        <p:spPr>
          <a:xfrm>
            <a:off x="5779740" y="2409636"/>
            <a:ext cx="1260229" cy="1260229"/>
          </a:xfrm>
          <a:prstGeom prst="ellipse">
            <a:avLst/>
          </a:prstGeom>
          <a:ln w="98425" cap="rnd">
            <a:solidFill>
              <a:srgbClr val="FF6633"/>
            </a:solidFill>
          </a:ln>
          <a:effectLst/>
        </p:spPr>
      </p:pic>
    </p:spTree>
    <p:extLst>
      <p:ext uri="{BB962C8B-B14F-4D97-AF65-F5344CB8AC3E}">
        <p14:creationId xmlns:p14="http://schemas.microsoft.com/office/powerpoint/2010/main" val="164918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09ECD4-A315-4642-A61C-1066B410A11D}"/>
              </a:ext>
            </a:extLst>
          </p:cNvPr>
          <p:cNvPicPr>
            <a:picLocks noChangeAspect="1"/>
          </p:cNvPicPr>
          <p:nvPr/>
        </p:nvPicPr>
        <p:blipFill>
          <a:blip r:embed="rId2"/>
          <a:srcRect/>
          <a:stretch/>
        </p:blipFill>
        <p:spPr>
          <a:xfrm>
            <a:off x="7332985" y="1993260"/>
            <a:ext cx="3247201" cy="3247201"/>
          </a:xfrm>
          <a:prstGeom prst="ellipse">
            <a:avLst/>
          </a:prstGeom>
          <a:ln w="133350" cap="rnd">
            <a:solidFill>
              <a:srgbClr val="FF6633"/>
            </a:solidFill>
          </a:ln>
          <a:effectLst/>
        </p:spPr>
      </p:pic>
      <p:pic>
        <p:nvPicPr>
          <p:cNvPr id="5" name="Picture 4" descr="A person smiling for the camera&#10;&#10;Description automatically generated with medium confidence">
            <a:extLst>
              <a:ext uri="{FF2B5EF4-FFF2-40B4-BE49-F238E27FC236}">
                <a16:creationId xmlns:a16="http://schemas.microsoft.com/office/drawing/2014/main" id="{18EFCFC9-E680-483A-928E-6C4A93949E81}"/>
              </a:ext>
            </a:extLst>
          </p:cNvPr>
          <p:cNvPicPr>
            <a:picLocks noChangeAspect="1"/>
          </p:cNvPicPr>
          <p:nvPr/>
        </p:nvPicPr>
        <p:blipFill>
          <a:blip r:embed="rId3"/>
          <a:stretch>
            <a:fillRect/>
          </a:stretch>
        </p:blipFill>
        <p:spPr>
          <a:xfrm>
            <a:off x="1429471" y="1993260"/>
            <a:ext cx="3279045" cy="3279045"/>
          </a:xfrm>
          <a:prstGeom prst="ellipse">
            <a:avLst/>
          </a:prstGeom>
          <a:ln w="133350" cap="rnd">
            <a:solidFill>
              <a:srgbClr val="FF6633"/>
            </a:solidFill>
          </a:ln>
          <a:effectLst/>
        </p:spPr>
      </p:pic>
      <p:sp>
        <p:nvSpPr>
          <p:cNvPr id="6" name="TextBox 5">
            <a:extLst>
              <a:ext uri="{FF2B5EF4-FFF2-40B4-BE49-F238E27FC236}">
                <a16:creationId xmlns:a16="http://schemas.microsoft.com/office/drawing/2014/main" id="{13544324-49AB-475B-9579-0578D21B33EC}"/>
              </a:ext>
            </a:extLst>
          </p:cNvPr>
          <p:cNvSpPr txBox="1"/>
          <p:nvPr/>
        </p:nvSpPr>
        <p:spPr>
          <a:xfrm>
            <a:off x="805883" y="5650274"/>
            <a:ext cx="4627887" cy="10156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Natasha Arora</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MS, evaluation and learning associate, Center for Community Health and Evaluation</a:t>
            </a:r>
          </a:p>
        </p:txBody>
      </p:sp>
      <p:sp>
        <p:nvSpPr>
          <p:cNvPr id="4" name="TextBox 3">
            <a:extLst>
              <a:ext uri="{FF2B5EF4-FFF2-40B4-BE49-F238E27FC236}">
                <a16:creationId xmlns:a16="http://schemas.microsoft.com/office/drawing/2014/main" id="{DDF92AB4-AAF9-4FDB-A318-B435F075DC0D}"/>
              </a:ext>
            </a:extLst>
          </p:cNvPr>
          <p:cNvSpPr txBox="1"/>
          <p:nvPr/>
        </p:nvSpPr>
        <p:spPr>
          <a:xfrm>
            <a:off x="6561574" y="5653622"/>
            <a:ext cx="504427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Diana Camacho</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MPH, senior program officer, California Health Care Foundation</a:t>
            </a:r>
          </a:p>
        </p:txBody>
      </p:sp>
      <p:sp>
        <p:nvSpPr>
          <p:cNvPr id="2" name="TextBox 1">
            <a:extLst>
              <a:ext uri="{FF2B5EF4-FFF2-40B4-BE49-F238E27FC236}">
                <a16:creationId xmlns:a16="http://schemas.microsoft.com/office/drawing/2014/main" id="{FA495189-CB1E-588B-9E8F-D89DA9F360EA}"/>
              </a:ext>
            </a:extLst>
          </p:cNvPr>
          <p:cNvSpPr txBox="1"/>
          <p:nvPr/>
        </p:nvSpPr>
        <p:spPr>
          <a:xfrm>
            <a:off x="902603" y="430172"/>
            <a:ext cx="5670587" cy="954107"/>
          </a:xfrm>
          <a:prstGeom prst="rect">
            <a:avLst/>
          </a:prstGeom>
          <a:noFill/>
        </p:spPr>
        <p:txBody>
          <a:bodyPr wrap="square">
            <a:spAutoFit/>
          </a:bodyPr>
          <a:lstStyle/>
          <a:p>
            <a:pPr rtl="0">
              <a:spcBef>
                <a:spcPts val="0"/>
              </a:spcBef>
              <a:spcAft>
                <a:spcPts val="0"/>
              </a:spcAft>
            </a:pPr>
            <a:endParaRPr lang="en-US" sz="2000" b="0" i="0" u="none" strike="noStrike" dirty="0">
              <a:solidFill>
                <a:srgbClr val="4582B6"/>
              </a:solidFill>
              <a:effectLst/>
              <a:highlight>
                <a:srgbClr val="FFFF00"/>
              </a:highlight>
              <a:latin typeface="Helvetica" pitchFamily="2" charset="0"/>
            </a:endParaRPr>
          </a:p>
          <a:p>
            <a:pPr rtl="0">
              <a:spcBef>
                <a:spcPts val="0"/>
              </a:spcBef>
              <a:spcAft>
                <a:spcPts val="0"/>
              </a:spcAft>
            </a:pPr>
            <a:r>
              <a:rPr lang="en-US" sz="3600" dirty="0">
                <a:solidFill>
                  <a:srgbClr val="4582B6"/>
                </a:solidFill>
                <a:latin typeface="Helvetica" pitchFamily="2" charset="0"/>
              </a:rPr>
              <a:t>Presenters</a:t>
            </a:r>
            <a:endParaRPr lang="en-US" sz="3600" dirty="0">
              <a:solidFill>
                <a:srgbClr val="163D71"/>
              </a:solidFill>
            </a:endParaRPr>
          </a:p>
        </p:txBody>
      </p:sp>
    </p:spTree>
    <p:extLst>
      <p:ext uri="{BB962C8B-B14F-4D97-AF65-F5344CB8AC3E}">
        <p14:creationId xmlns:p14="http://schemas.microsoft.com/office/powerpoint/2010/main" val="3005886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778B-6B3B-F3A5-C90C-2039687519E8}"/>
            </a:ext>
          </a:extLst>
        </p:cNvPr>
        <p:cNvGrpSpPr/>
        <p:nvPr/>
      </p:nvGrpSpPr>
      <p:grpSpPr>
        <a:xfrm>
          <a:off x="0" y="0"/>
          <a:ext cx="0" cy="0"/>
          <a:chOff x="0" y="0"/>
          <a:chExt cx="0" cy="0"/>
        </a:xfrm>
      </p:grpSpPr>
      <p:pic>
        <p:nvPicPr>
          <p:cNvPr id="4" name="Picture 3" descr="A person with a mustache and glasses&#10;&#10;Description automatically generated">
            <a:extLst>
              <a:ext uri="{FF2B5EF4-FFF2-40B4-BE49-F238E27FC236}">
                <a16:creationId xmlns:a16="http://schemas.microsoft.com/office/drawing/2014/main" id="{D828DE22-71B3-25EE-DAE0-16880E4C0F69}"/>
              </a:ext>
            </a:extLst>
          </p:cNvPr>
          <p:cNvPicPr>
            <a:picLocks noChangeAspect="1"/>
          </p:cNvPicPr>
          <p:nvPr/>
        </p:nvPicPr>
        <p:blipFill>
          <a:blip r:embed="rId3"/>
          <a:stretch>
            <a:fillRect/>
          </a:stretch>
        </p:blipFill>
        <p:spPr>
          <a:xfrm>
            <a:off x="9548624" y="2240558"/>
            <a:ext cx="1647161" cy="1598384"/>
          </a:xfrm>
          <a:prstGeom prst="rect">
            <a:avLst/>
          </a:prstGeom>
        </p:spPr>
      </p:pic>
      <p:pic>
        <p:nvPicPr>
          <p:cNvPr id="6" name="Picture 5" descr="A person smiling with a bright orange circle&#10;&#10;Description automatically generated">
            <a:extLst>
              <a:ext uri="{FF2B5EF4-FFF2-40B4-BE49-F238E27FC236}">
                <a16:creationId xmlns:a16="http://schemas.microsoft.com/office/drawing/2014/main" id="{C1645888-EB5F-C4E5-A6C5-156E45DF52D7}"/>
              </a:ext>
            </a:extLst>
          </p:cNvPr>
          <p:cNvPicPr>
            <a:picLocks noChangeAspect="1"/>
          </p:cNvPicPr>
          <p:nvPr/>
        </p:nvPicPr>
        <p:blipFill>
          <a:blip r:embed="rId4"/>
          <a:stretch>
            <a:fillRect/>
          </a:stretch>
        </p:blipFill>
        <p:spPr>
          <a:xfrm>
            <a:off x="7590429" y="2240558"/>
            <a:ext cx="1647161" cy="1598384"/>
          </a:xfrm>
          <a:prstGeom prst="rect">
            <a:avLst/>
          </a:prstGeom>
        </p:spPr>
      </p:pic>
      <p:pic>
        <p:nvPicPr>
          <p:cNvPr id="10" name="Picture 9" descr="A person smiling at the camera&#10;&#10;Description automatically generated">
            <a:extLst>
              <a:ext uri="{FF2B5EF4-FFF2-40B4-BE49-F238E27FC236}">
                <a16:creationId xmlns:a16="http://schemas.microsoft.com/office/drawing/2014/main" id="{97F7406F-2613-44CB-50A2-F4DF144C3939}"/>
              </a:ext>
            </a:extLst>
          </p:cNvPr>
          <p:cNvPicPr>
            <a:picLocks noChangeAspect="1"/>
          </p:cNvPicPr>
          <p:nvPr/>
        </p:nvPicPr>
        <p:blipFill>
          <a:blip r:embed="rId5"/>
          <a:stretch>
            <a:fillRect/>
          </a:stretch>
        </p:blipFill>
        <p:spPr>
          <a:xfrm>
            <a:off x="3582120" y="2240558"/>
            <a:ext cx="1647161" cy="1598384"/>
          </a:xfrm>
          <a:prstGeom prst="rect">
            <a:avLst/>
          </a:prstGeom>
        </p:spPr>
      </p:pic>
      <p:pic>
        <p:nvPicPr>
          <p:cNvPr id="13" name="Picture 12" descr="A person wearing glasses and smiling&#10;&#10;Description automatically generated">
            <a:extLst>
              <a:ext uri="{FF2B5EF4-FFF2-40B4-BE49-F238E27FC236}">
                <a16:creationId xmlns:a16="http://schemas.microsoft.com/office/drawing/2014/main" id="{A2C63A7C-D43B-9541-08EF-4C98078F2E28}"/>
              </a:ext>
            </a:extLst>
          </p:cNvPr>
          <p:cNvPicPr>
            <a:picLocks noChangeAspect="1"/>
          </p:cNvPicPr>
          <p:nvPr/>
        </p:nvPicPr>
        <p:blipFill>
          <a:blip r:embed="rId6"/>
          <a:stretch>
            <a:fillRect/>
          </a:stretch>
        </p:blipFill>
        <p:spPr>
          <a:xfrm>
            <a:off x="986113" y="2240558"/>
            <a:ext cx="1647161" cy="1598384"/>
          </a:xfrm>
          <a:prstGeom prst="rect">
            <a:avLst/>
          </a:prstGeom>
        </p:spPr>
      </p:pic>
      <p:sp>
        <p:nvSpPr>
          <p:cNvPr id="14" name="TextBox 13">
            <a:extLst>
              <a:ext uri="{FF2B5EF4-FFF2-40B4-BE49-F238E27FC236}">
                <a16:creationId xmlns:a16="http://schemas.microsoft.com/office/drawing/2014/main" id="{3F61F3FA-ECB6-8313-73CD-EF01693EE1B1}"/>
              </a:ext>
            </a:extLst>
          </p:cNvPr>
          <p:cNvSpPr txBox="1"/>
          <p:nvPr/>
        </p:nvSpPr>
        <p:spPr>
          <a:xfrm>
            <a:off x="902603" y="430172"/>
            <a:ext cx="5670587" cy="954107"/>
          </a:xfrm>
          <a:prstGeom prst="rect">
            <a:avLst/>
          </a:prstGeom>
          <a:noFill/>
        </p:spPr>
        <p:txBody>
          <a:bodyPr wrap="square">
            <a:spAutoFit/>
          </a:bodyPr>
          <a:lstStyle/>
          <a:p>
            <a:pPr rtl="0">
              <a:spcBef>
                <a:spcPts val="0"/>
              </a:spcBef>
              <a:spcAft>
                <a:spcPts val="0"/>
              </a:spcAft>
            </a:pPr>
            <a:endParaRPr lang="en-US" sz="2000" b="0" i="0" u="none" strike="noStrike" dirty="0">
              <a:solidFill>
                <a:srgbClr val="4582B6"/>
              </a:solidFill>
              <a:effectLst/>
              <a:highlight>
                <a:srgbClr val="FFFF00"/>
              </a:highlight>
              <a:latin typeface="Helvetica" pitchFamily="2" charset="0"/>
            </a:endParaRPr>
          </a:p>
          <a:p>
            <a:pPr rtl="0">
              <a:spcBef>
                <a:spcPts val="0"/>
              </a:spcBef>
              <a:spcAft>
                <a:spcPts val="0"/>
              </a:spcAft>
            </a:pPr>
            <a:r>
              <a:rPr lang="en-US" sz="3600" dirty="0">
                <a:solidFill>
                  <a:srgbClr val="4582B6"/>
                </a:solidFill>
                <a:latin typeface="Helvetica" pitchFamily="2" charset="0"/>
              </a:rPr>
              <a:t>Panel discussion</a:t>
            </a:r>
            <a:endParaRPr lang="en-US" sz="3600" dirty="0">
              <a:solidFill>
                <a:srgbClr val="163D71"/>
              </a:solidFill>
            </a:endParaRPr>
          </a:p>
        </p:txBody>
      </p:sp>
      <p:sp>
        <p:nvSpPr>
          <p:cNvPr id="23" name="TextBox 22">
            <a:extLst>
              <a:ext uri="{FF2B5EF4-FFF2-40B4-BE49-F238E27FC236}">
                <a16:creationId xmlns:a16="http://schemas.microsoft.com/office/drawing/2014/main" id="{D426649C-5A32-96E2-A457-7A118EB8B664}"/>
              </a:ext>
            </a:extLst>
          </p:cNvPr>
          <p:cNvSpPr txBox="1"/>
          <p:nvPr/>
        </p:nvSpPr>
        <p:spPr>
          <a:xfrm>
            <a:off x="9381605" y="3879975"/>
            <a:ext cx="1907790" cy="600164"/>
          </a:xfrm>
          <a:prstGeom prst="rect">
            <a:avLst/>
          </a:prstGeom>
          <a:noFill/>
        </p:spPr>
        <p:txBody>
          <a:bodyPr wrap="square" rtlCol="0">
            <a:spAutoFit/>
          </a:bodyPr>
          <a:lstStyle/>
          <a:p>
            <a:pPr algn="ctr"/>
            <a:r>
              <a:rPr lang="en-US" sz="1100" b="1" dirty="0">
                <a:latin typeface="Helvetica" pitchFamily="2" charset="0"/>
              </a:rPr>
              <a:t>Mark Schweyer</a:t>
            </a:r>
          </a:p>
          <a:p>
            <a:pPr algn="ctr"/>
            <a:r>
              <a:rPr lang="en-US" sz="1100" dirty="0">
                <a:latin typeface="Helvetica" pitchFamily="2" charset="0"/>
              </a:rPr>
              <a:t>Health Net of California/</a:t>
            </a:r>
          </a:p>
          <a:p>
            <a:pPr algn="ctr"/>
            <a:r>
              <a:rPr lang="en-US" sz="1100" dirty="0">
                <a:latin typeface="Helvetica" pitchFamily="2" charset="0"/>
              </a:rPr>
              <a:t>Centene Corporation</a:t>
            </a:r>
          </a:p>
        </p:txBody>
      </p:sp>
      <p:sp>
        <p:nvSpPr>
          <p:cNvPr id="25" name="TextBox 24">
            <a:extLst>
              <a:ext uri="{FF2B5EF4-FFF2-40B4-BE49-F238E27FC236}">
                <a16:creationId xmlns:a16="http://schemas.microsoft.com/office/drawing/2014/main" id="{73A7EB20-EA50-6086-7735-B544700048C4}"/>
              </a:ext>
            </a:extLst>
          </p:cNvPr>
          <p:cNvSpPr txBox="1"/>
          <p:nvPr/>
        </p:nvSpPr>
        <p:spPr>
          <a:xfrm>
            <a:off x="7423410" y="3857812"/>
            <a:ext cx="1814181" cy="430887"/>
          </a:xfrm>
          <a:prstGeom prst="rect">
            <a:avLst/>
          </a:prstGeom>
          <a:noFill/>
        </p:spPr>
        <p:txBody>
          <a:bodyPr wrap="square" rtlCol="0">
            <a:spAutoFit/>
          </a:bodyPr>
          <a:lstStyle/>
          <a:p>
            <a:pPr algn="ctr"/>
            <a:r>
              <a:rPr lang="en-US" sz="1100" b="1" dirty="0">
                <a:latin typeface="Helvetica" pitchFamily="2" charset="0"/>
              </a:rPr>
              <a:t>Erica Holmes</a:t>
            </a:r>
          </a:p>
          <a:p>
            <a:pPr algn="ctr"/>
            <a:r>
              <a:rPr lang="en-US" sz="1100" dirty="0">
                <a:latin typeface="Helvetica" pitchFamily="2" charset="0"/>
              </a:rPr>
              <a:t>DHCS</a:t>
            </a:r>
          </a:p>
        </p:txBody>
      </p:sp>
      <p:sp>
        <p:nvSpPr>
          <p:cNvPr id="26" name="TextBox 25">
            <a:extLst>
              <a:ext uri="{FF2B5EF4-FFF2-40B4-BE49-F238E27FC236}">
                <a16:creationId xmlns:a16="http://schemas.microsoft.com/office/drawing/2014/main" id="{F35BD262-C015-B2AB-0859-A5FE5F8E34C8}"/>
              </a:ext>
            </a:extLst>
          </p:cNvPr>
          <p:cNvSpPr txBox="1"/>
          <p:nvPr/>
        </p:nvSpPr>
        <p:spPr>
          <a:xfrm>
            <a:off x="902603" y="3838942"/>
            <a:ext cx="1814181" cy="938719"/>
          </a:xfrm>
          <a:prstGeom prst="rect">
            <a:avLst/>
          </a:prstGeom>
          <a:noFill/>
        </p:spPr>
        <p:txBody>
          <a:bodyPr wrap="square" rtlCol="0">
            <a:spAutoFit/>
          </a:bodyPr>
          <a:lstStyle/>
          <a:p>
            <a:pPr algn="ctr"/>
            <a:r>
              <a:rPr lang="en-US" sz="1100" b="1" dirty="0">
                <a:latin typeface="Helvetica" pitchFamily="2" charset="0"/>
              </a:rPr>
              <a:t>Mei Kwong</a:t>
            </a:r>
          </a:p>
          <a:p>
            <a:pPr algn="ctr"/>
            <a:r>
              <a:rPr lang="en-US" sz="1100" dirty="0">
                <a:latin typeface="Helvetica" pitchFamily="2" charset="0"/>
              </a:rPr>
              <a:t>Center for Connected</a:t>
            </a:r>
          </a:p>
          <a:p>
            <a:pPr algn="ctr"/>
            <a:r>
              <a:rPr lang="en-US" sz="1100" dirty="0">
                <a:latin typeface="Helvetica" pitchFamily="2" charset="0"/>
              </a:rPr>
              <a:t>Health Policy</a:t>
            </a:r>
          </a:p>
          <a:p>
            <a:pPr algn="ctr"/>
            <a:endParaRPr lang="en-US" sz="1100" dirty="0">
              <a:latin typeface="Helvetica" pitchFamily="2" charset="0"/>
            </a:endParaRPr>
          </a:p>
          <a:p>
            <a:pPr algn="ctr"/>
            <a:r>
              <a:rPr lang="en-US" sz="1100" b="1" dirty="0">
                <a:solidFill>
                  <a:srgbClr val="F46F3C"/>
                </a:solidFill>
                <a:latin typeface="Helvetica" pitchFamily="2" charset="0"/>
              </a:rPr>
              <a:t>Moderator</a:t>
            </a:r>
          </a:p>
        </p:txBody>
      </p:sp>
      <p:sp>
        <p:nvSpPr>
          <p:cNvPr id="27" name="TextBox 26">
            <a:extLst>
              <a:ext uri="{FF2B5EF4-FFF2-40B4-BE49-F238E27FC236}">
                <a16:creationId xmlns:a16="http://schemas.microsoft.com/office/drawing/2014/main" id="{39D49EB3-532A-AFE9-01BC-FA492CF23C81}"/>
              </a:ext>
            </a:extLst>
          </p:cNvPr>
          <p:cNvSpPr txBox="1"/>
          <p:nvPr/>
        </p:nvSpPr>
        <p:spPr>
          <a:xfrm>
            <a:off x="3498610" y="3838968"/>
            <a:ext cx="1814181" cy="430887"/>
          </a:xfrm>
          <a:prstGeom prst="rect">
            <a:avLst/>
          </a:prstGeom>
          <a:noFill/>
        </p:spPr>
        <p:txBody>
          <a:bodyPr wrap="square" rtlCol="0">
            <a:spAutoFit/>
          </a:bodyPr>
          <a:lstStyle/>
          <a:p>
            <a:pPr algn="ctr"/>
            <a:r>
              <a:rPr lang="en-US" sz="1100" b="1" dirty="0">
                <a:latin typeface="Helvetica" pitchFamily="2" charset="0"/>
              </a:rPr>
              <a:t>Dr. Barbara Rubino</a:t>
            </a:r>
          </a:p>
          <a:p>
            <a:pPr algn="ctr"/>
            <a:r>
              <a:rPr lang="en-US" sz="1100" dirty="0">
                <a:latin typeface="Helvetica" pitchFamily="2" charset="0"/>
              </a:rPr>
              <a:t>Covered California</a:t>
            </a:r>
          </a:p>
        </p:txBody>
      </p:sp>
      <p:sp>
        <p:nvSpPr>
          <p:cNvPr id="28" name="TextBox 27">
            <a:extLst>
              <a:ext uri="{FF2B5EF4-FFF2-40B4-BE49-F238E27FC236}">
                <a16:creationId xmlns:a16="http://schemas.microsoft.com/office/drawing/2014/main" id="{4F2BF527-B3E3-6E6B-C4CD-5169080935ED}"/>
              </a:ext>
            </a:extLst>
          </p:cNvPr>
          <p:cNvSpPr txBox="1"/>
          <p:nvPr/>
        </p:nvSpPr>
        <p:spPr>
          <a:xfrm>
            <a:off x="5461010" y="3838942"/>
            <a:ext cx="1814181" cy="430887"/>
          </a:xfrm>
          <a:prstGeom prst="rect">
            <a:avLst/>
          </a:prstGeom>
          <a:noFill/>
        </p:spPr>
        <p:txBody>
          <a:bodyPr wrap="square" rtlCol="0">
            <a:spAutoFit/>
          </a:bodyPr>
          <a:lstStyle/>
          <a:p>
            <a:pPr algn="ctr"/>
            <a:r>
              <a:rPr lang="en-US" sz="1100" b="1" dirty="0">
                <a:latin typeface="Helvetica" pitchFamily="2" charset="0"/>
              </a:rPr>
              <a:t>Dr. Elaine Khoong</a:t>
            </a:r>
          </a:p>
          <a:p>
            <a:pPr algn="ctr"/>
            <a:r>
              <a:rPr lang="en-US" sz="1100" dirty="0">
                <a:latin typeface="Helvetica" pitchFamily="2" charset="0"/>
              </a:rPr>
              <a:t>UCSF</a:t>
            </a:r>
          </a:p>
        </p:txBody>
      </p:sp>
      <p:cxnSp>
        <p:nvCxnSpPr>
          <p:cNvPr id="3" name="Straight Connector 2">
            <a:extLst>
              <a:ext uri="{FF2B5EF4-FFF2-40B4-BE49-F238E27FC236}">
                <a16:creationId xmlns:a16="http://schemas.microsoft.com/office/drawing/2014/main" id="{873B0E42-0C16-9253-518D-302E2230E9B7}"/>
              </a:ext>
            </a:extLst>
          </p:cNvPr>
          <p:cNvCxnSpPr/>
          <p:nvPr/>
        </p:nvCxnSpPr>
        <p:spPr>
          <a:xfrm>
            <a:off x="3086322" y="2240558"/>
            <a:ext cx="0" cy="2495696"/>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9" name="Picture 8" descr="A close-up of a person smiling&#10;&#10;Description automatically generated">
            <a:extLst>
              <a:ext uri="{FF2B5EF4-FFF2-40B4-BE49-F238E27FC236}">
                <a16:creationId xmlns:a16="http://schemas.microsoft.com/office/drawing/2014/main" id="{F97D87A5-22A1-08AE-4928-0455ADCB1118}"/>
              </a:ext>
            </a:extLst>
          </p:cNvPr>
          <p:cNvPicPr>
            <a:picLocks noChangeAspect="1"/>
          </p:cNvPicPr>
          <p:nvPr/>
        </p:nvPicPr>
        <p:blipFill>
          <a:blip r:embed="rId7"/>
          <a:stretch>
            <a:fillRect/>
          </a:stretch>
        </p:blipFill>
        <p:spPr>
          <a:xfrm>
            <a:off x="5779740" y="2409636"/>
            <a:ext cx="1260229" cy="1260229"/>
          </a:xfrm>
          <a:prstGeom prst="ellipse">
            <a:avLst/>
          </a:prstGeom>
          <a:ln w="98425" cap="rnd">
            <a:solidFill>
              <a:srgbClr val="FF6633"/>
            </a:solidFill>
          </a:ln>
          <a:effectLst/>
        </p:spPr>
      </p:pic>
    </p:spTree>
    <p:extLst>
      <p:ext uri="{BB962C8B-B14F-4D97-AF65-F5344CB8AC3E}">
        <p14:creationId xmlns:p14="http://schemas.microsoft.com/office/powerpoint/2010/main" val="2311223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A7CD5E-60FE-DE7F-8897-2817AA556EB8}"/>
              </a:ext>
            </a:extLst>
          </p:cNvPr>
          <p:cNvSpPr txBox="1"/>
          <p:nvPr/>
        </p:nvSpPr>
        <p:spPr>
          <a:xfrm>
            <a:off x="2916765" y="635927"/>
            <a:ext cx="9001126" cy="5586145"/>
          </a:xfrm>
          <a:prstGeom prst="rect">
            <a:avLst/>
          </a:prstGeom>
          <a:noFill/>
        </p:spPr>
        <p:txBody>
          <a:bodyPr wrap="square">
            <a:spAutoFit/>
          </a:bodyPr>
          <a:lstStyle/>
          <a:p>
            <a:pPr rtl="0">
              <a:spcBef>
                <a:spcPts val="0"/>
              </a:spcBef>
              <a:spcAft>
                <a:spcPts val="0"/>
              </a:spcAft>
            </a:pPr>
            <a:r>
              <a:rPr lang="en-US" sz="6600" b="0" i="0" u="none" strike="noStrike" dirty="0">
                <a:solidFill>
                  <a:srgbClr val="163D71"/>
                </a:solidFill>
                <a:effectLst/>
                <a:latin typeface="Helvetica" pitchFamily="2" charset="0"/>
              </a:rPr>
              <a:t>Telehealth’s Evolution</a:t>
            </a:r>
            <a:br>
              <a:rPr lang="en-US" sz="6600" b="0" i="0" u="none" strike="noStrike" dirty="0">
                <a:solidFill>
                  <a:srgbClr val="163D71"/>
                </a:solidFill>
                <a:effectLst/>
                <a:latin typeface="Helvetica" pitchFamily="2" charset="0"/>
              </a:rPr>
            </a:br>
            <a:r>
              <a:rPr lang="en-US" sz="6600" b="0" i="0" u="none" strike="noStrike" dirty="0">
                <a:solidFill>
                  <a:srgbClr val="163D71"/>
                </a:solidFill>
                <a:effectLst/>
                <a:latin typeface="Helvetica" pitchFamily="2" charset="0"/>
              </a:rPr>
              <a:t>in California: </a:t>
            </a:r>
            <a:br>
              <a:rPr lang="en-US" sz="7200" b="0" i="0" u="none" strike="noStrike" dirty="0">
                <a:solidFill>
                  <a:srgbClr val="163D71"/>
                </a:solidFill>
                <a:effectLst/>
                <a:latin typeface="Helvetica" pitchFamily="2" charset="0"/>
              </a:rPr>
            </a:br>
            <a:r>
              <a:rPr lang="en-US" sz="4800" b="0" i="0" u="none" strike="noStrike" dirty="0">
                <a:solidFill>
                  <a:srgbClr val="4582B6"/>
                </a:solidFill>
                <a:effectLst/>
                <a:latin typeface="Helvetica" pitchFamily="2" charset="0"/>
              </a:rPr>
              <a:t>Progress, Challenges,</a:t>
            </a:r>
            <a:br>
              <a:rPr lang="en-US" sz="4800" b="0" i="0" u="none" strike="noStrike" dirty="0">
                <a:solidFill>
                  <a:srgbClr val="4582B6"/>
                </a:solidFill>
                <a:effectLst/>
                <a:latin typeface="Helvetica" pitchFamily="2" charset="0"/>
              </a:rPr>
            </a:br>
            <a:r>
              <a:rPr lang="en-US" sz="4800" b="0" i="0" u="none" strike="noStrike" dirty="0">
                <a:solidFill>
                  <a:srgbClr val="4582B6"/>
                </a:solidFill>
                <a:effectLst/>
                <a:latin typeface="Helvetica" pitchFamily="2" charset="0"/>
              </a:rPr>
              <a:t>and Opportunities </a:t>
            </a:r>
            <a:endParaRPr lang="en-US" b="0" dirty="0">
              <a:solidFill>
                <a:srgbClr val="4582B6"/>
              </a:solidFill>
              <a:effectLst/>
              <a:latin typeface="Helvetica" pitchFamily="2" charset="0"/>
            </a:endParaRPr>
          </a:p>
          <a:p>
            <a:pPr>
              <a:lnSpc>
                <a:spcPct val="150000"/>
              </a:lnSpc>
            </a:pPr>
            <a:endParaRPr lang="en-US" dirty="0">
              <a:solidFill>
                <a:srgbClr val="163D71"/>
              </a:solidFill>
              <a:latin typeface="Helvetica" pitchFamily="2" charset="0"/>
            </a:endParaRPr>
          </a:p>
          <a:p>
            <a:pPr>
              <a:lnSpc>
                <a:spcPct val="150000"/>
              </a:lnSpc>
            </a:pPr>
            <a:r>
              <a:rPr lang="en-US" dirty="0">
                <a:solidFill>
                  <a:srgbClr val="163D71"/>
                </a:solidFill>
                <a:latin typeface="Helvetica" pitchFamily="2" charset="0"/>
              </a:rPr>
              <a:t>Diana Camacho, California Health Care Foundation </a:t>
            </a:r>
            <a:endParaRPr lang="en-US" sz="1800" u="none" strike="noStrike" dirty="0">
              <a:solidFill>
                <a:srgbClr val="163D71"/>
              </a:solidFill>
              <a:effectLst/>
              <a:latin typeface="Helvetica" pitchFamily="2" charset="0"/>
            </a:endParaRPr>
          </a:p>
          <a:p>
            <a:pPr rtl="0">
              <a:lnSpc>
                <a:spcPct val="150000"/>
              </a:lnSpc>
              <a:spcBef>
                <a:spcPts val="0"/>
              </a:spcBef>
              <a:spcAft>
                <a:spcPts val="0"/>
              </a:spcAft>
            </a:pPr>
            <a:r>
              <a:rPr lang="en-US" sz="1800" u="none" strike="noStrike" dirty="0">
                <a:solidFill>
                  <a:srgbClr val="163D71"/>
                </a:solidFill>
                <a:effectLst/>
                <a:latin typeface="Helvetica" pitchFamily="2" charset="0"/>
              </a:rPr>
              <a:t>Natasha Arora</a:t>
            </a:r>
            <a:r>
              <a:rPr lang="en-US" dirty="0">
                <a:solidFill>
                  <a:srgbClr val="163D71"/>
                </a:solidFill>
                <a:latin typeface="Helvetica" pitchFamily="2" charset="0"/>
              </a:rPr>
              <a:t>, </a:t>
            </a:r>
            <a:r>
              <a:rPr lang="en-US" sz="1800" u="none" strike="noStrike" dirty="0">
                <a:solidFill>
                  <a:srgbClr val="163D71"/>
                </a:solidFill>
                <a:effectLst/>
                <a:latin typeface="Helvetica" pitchFamily="2" charset="0"/>
              </a:rPr>
              <a:t>Center for Community Health &amp; Evaluation</a:t>
            </a:r>
            <a:endParaRPr lang="en-US" dirty="0">
              <a:solidFill>
                <a:srgbClr val="163D71"/>
              </a:solidFill>
              <a:effectLst/>
              <a:latin typeface="Helvetica" pitchFamily="2" charset="0"/>
            </a:endParaRPr>
          </a:p>
          <a:p>
            <a:br>
              <a:rPr lang="en-US" dirty="0"/>
            </a:br>
            <a:endParaRPr lang="en-US" dirty="0"/>
          </a:p>
        </p:txBody>
      </p:sp>
      <p:pic>
        <p:nvPicPr>
          <p:cNvPr id="2" name="Picture 1" descr="A cartoon of a person&#10;&#10;Description automatically generated">
            <a:extLst>
              <a:ext uri="{FF2B5EF4-FFF2-40B4-BE49-F238E27FC236}">
                <a16:creationId xmlns:a16="http://schemas.microsoft.com/office/drawing/2014/main" id="{642591EC-D419-AFD4-7A2C-E74CBDEA285A}"/>
              </a:ext>
            </a:extLst>
          </p:cNvPr>
          <p:cNvPicPr>
            <a:picLocks noChangeAspect="1"/>
          </p:cNvPicPr>
          <p:nvPr/>
        </p:nvPicPr>
        <p:blipFill>
          <a:blip r:embed="rId3"/>
          <a:stretch>
            <a:fillRect/>
          </a:stretch>
        </p:blipFill>
        <p:spPr>
          <a:xfrm>
            <a:off x="1562891" y="2810932"/>
            <a:ext cx="774700" cy="3048000"/>
          </a:xfrm>
          <a:prstGeom prst="rect">
            <a:avLst/>
          </a:prstGeom>
        </p:spPr>
      </p:pic>
      <p:pic>
        <p:nvPicPr>
          <p:cNvPr id="4" name="Picture 3">
            <a:extLst>
              <a:ext uri="{FF2B5EF4-FFF2-40B4-BE49-F238E27FC236}">
                <a16:creationId xmlns:a16="http://schemas.microsoft.com/office/drawing/2014/main" id="{52A62E2F-4997-297A-2CA6-0F0EB6F645F4}"/>
              </a:ext>
            </a:extLst>
          </p:cNvPr>
          <p:cNvPicPr>
            <a:picLocks noChangeAspect="1"/>
          </p:cNvPicPr>
          <p:nvPr/>
        </p:nvPicPr>
        <p:blipFill>
          <a:blip r:embed="rId4"/>
          <a:stretch>
            <a:fillRect/>
          </a:stretch>
        </p:blipFill>
        <p:spPr>
          <a:xfrm>
            <a:off x="9526060" y="1814646"/>
            <a:ext cx="1037957" cy="1471346"/>
          </a:xfrm>
          <a:prstGeom prst="rect">
            <a:avLst/>
          </a:prstGeom>
        </p:spPr>
      </p:pic>
    </p:spTree>
    <p:extLst>
      <p:ext uri="{BB962C8B-B14F-4D97-AF65-F5344CB8AC3E}">
        <p14:creationId xmlns:p14="http://schemas.microsoft.com/office/powerpoint/2010/main" val="3404276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24BD295-DF54-68D7-8C51-0F873303CE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6FD219-D38F-9183-85FA-1517CC3EB604}"/>
              </a:ext>
            </a:extLst>
          </p:cNvPr>
          <p:cNvPicPr>
            <a:picLocks noChangeAspect="1"/>
          </p:cNvPicPr>
          <p:nvPr/>
        </p:nvPicPr>
        <p:blipFill>
          <a:blip r:embed="rId4"/>
          <a:stretch>
            <a:fillRect/>
          </a:stretch>
        </p:blipFill>
        <p:spPr>
          <a:xfrm>
            <a:off x="2424224" y="3219013"/>
            <a:ext cx="1539687" cy="912212"/>
          </a:xfrm>
          <a:prstGeom prst="rect">
            <a:avLst/>
          </a:prstGeom>
        </p:spPr>
      </p:pic>
      <p:pic>
        <p:nvPicPr>
          <p:cNvPr id="7" name="Picture 6">
            <a:extLst>
              <a:ext uri="{FF2B5EF4-FFF2-40B4-BE49-F238E27FC236}">
                <a16:creationId xmlns:a16="http://schemas.microsoft.com/office/drawing/2014/main" id="{64298D0A-AA55-0A10-AF8E-94EDE011838A}"/>
              </a:ext>
            </a:extLst>
          </p:cNvPr>
          <p:cNvPicPr>
            <a:picLocks noChangeAspect="1"/>
          </p:cNvPicPr>
          <p:nvPr/>
        </p:nvPicPr>
        <p:blipFill>
          <a:blip r:embed="rId5"/>
          <a:stretch>
            <a:fillRect/>
          </a:stretch>
        </p:blipFill>
        <p:spPr>
          <a:xfrm>
            <a:off x="1314026" y="902352"/>
            <a:ext cx="3172914" cy="912212"/>
          </a:xfrm>
          <a:prstGeom prst="rect">
            <a:avLst/>
          </a:prstGeom>
        </p:spPr>
      </p:pic>
      <p:pic>
        <p:nvPicPr>
          <p:cNvPr id="8" name="Picture 7">
            <a:extLst>
              <a:ext uri="{FF2B5EF4-FFF2-40B4-BE49-F238E27FC236}">
                <a16:creationId xmlns:a16="http://schemas.microsoft.com/office/drawing/2014/main" id="{7FF04FBC-308F-90C9-4AE1-226ABEBB6F42}"/>
              </a:ext>
            </a:extLst>
          </p:cNvPr>
          <p:cNvPicPr>
            <a:picLocks noChangeAspect="1"/>
          </p:cNvPicPr>
          <p:nvPr/>
        </p:nvPicPr>
        <p:blipFill>
          <a:blip r:embed="rId6"/>
          <a:stretch>
            <a:fillRect/>
          </a:stretch>
        </p:blipFill>
        <p:spPr>
          <a:xfrm>
            <a:off x="2088612" y="4623462"/>
            <a:ext cx="2136814" cy="1035226"/>
          </a:xfrm>
          <a:prstGeom prst="rect">
            <a:avLst/>
          </a:prstGeom>
        </p:spPr>
      </p:pic>
      <p:pic>
        <p:nvPicPr>
          <p:cNvPr id="9" name="Picture 8">
            <a:extLst>
              <a:ext uri="{FF2B5EF4-FFF2-40B4-BE49-F238E27FC236}">
                <a16:creationId xmlns:a16="http://schemas.microsoft.com/office/drawing/2014/main" id="{3176FFA4-3E33-36B8-6473-F34C43E4CCEE}"/>
              </a:ext>
            </a:extLst>
          </p:cNvPr>
          <p:cNvPicPr>
            <a:picLocks noChangeAspect="1"/>
          </p:cNvPicPr>
          <p:nvPr/>
        </p:nvPicPr>
        <p:blipFill>
          <a:blip r:embed="rId7"/>
          <a:stretch>
            <a:fillRect/>
          </a:stretch>
        </p:blipFill>
        <p:spPr>
          <a:xfrm>
            <a:off x="398917" y="2220926"/>
            <a:ext cx="3678906" cy="505850"/>
          </a:xfrm>
          <a:prstGeom prst="rect">
            <a:avLst/>
          </a:prstGeom>
        </p:spPr>
      </p:pic>
      <p:cxnSp>
        <p:nvCxnSpPr>
          <p:cNvPr id="11" name="Straight Connector 10">
            <a:extLst>
              <a:ext uri="{FF2B5EF4-FFF2-40B4-BE49-F238E27FC236}">
                <a16:creationId xmlns:a16="http://schemas.microsoft.com/office/drawing/2014/main" id="{193F32BF-B7E0-7733-2E5C-7759B086E1D6}"/>
              </a:ext>
            </a:extLst>
          </p:cNvPr>
          <p:cNvCxnSpPr/>
          <p:nvPr/>
        </p:nvCxnSpPr>
        <p:spPr>
          <a:xfrm>
            <a:off x="4486940" y="639422"/>
            <a:ext cx="0" cy="5110666"/>
          </a:xfrm>
          <a:prstGeom prst="line">
            <a:avLst/>
          </a:prstGeom>
          <a:ln w="6350">
            <a:solidFill>
              <a:srgbClr val="536A8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FC4EF1A-1D18-63EE-DC9F-CE13F4624A9D}"/>
              </a:ext>
            </a:extLst>
          </p:cNvPr>
          <p:cNvSpPr txBox="1"/>
          <p:nvPr/>
        </p:nvSpPr>
        <p:spPr>
          <a:xfrm>
            <a:off x="5045421" y="1168233"/>
            <a:ext cx="6129510" cy="646331"/>
          </a:xfrm>
          <a:prstGeom prst="rect">
            <a:avLst/>
          </a:prstGeom>
          <a:noFill/>
        </p:spPr>
        <p:txBody>
          <a:bodyPr wrap="square" rtlCol="0">
            <a:spAutoFit/>
          </a:bodyPr>
          <a:lstStyle/>
          <a:p>
            <a:pPr rtl="0">
              <a:spcBef>
                <a:spcPts val="0"/>
              </a:spcBef>
              <a:spcAft>
                <a:spcPts val="0"/>
              </a:spcAft>
            </a:pPr>
            <a:r>
              <a:rPr lang="en-US" sz="3600" b="0" i="0" u="none" strike="noStrike" dirty="0">
                <a:solidFill>
                  <a:srgbClr val="4582B6"/>
                </a:solidFill>
                <a:effectLst/>
                <a:latin typeface="Helvetica" pitchFamily="2" charset="0"/>
              </a:rPr>
              <a:t>Today we will</a:t>
            </a:r>
            <a:endParaRPr lang="en-US" dirty="0">
              <a:solidFill>
                <a:srgbClr val="163D71"/>
              </a:solidFill>
            </a:endParaRPr>
          </a:p>
        </p:txBody>
      </p:sp>
      <p:sp>
        <p:nvSpPr>
          <p:cNvPr id="13" name="TextBox 12">
            <a:extLst>
              <a:ext uri="{FF2B5EF4-FFF2-40B4-BE49-F238E27FC236}">
                <a16:creationId xmlns:a16="http://schemas.microsoft.com/office/drawing/2014/main" id="{604A48DE-E3DE-3BF1-0BF8-0C45653D547C}"/>
              </a:ext>
            </a:extLst>
          </p:cNvPr>
          <p:cNvSpPr txBox="1"/>
          <p:nvPr/>
        </p:nvSpPr>
        <p:spPr>
          <a:xfrm>
            <a:off x="5009969" y="2071228"/>
            <a:ext cx="6500793"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106CA7"/>
                </a:solidFill>
                <a:effectLst/>
                <a:latin typeface="Helvetica" pitchFamily="2" charset="0"/>
              </a:rPr>
              <a:t>Explore telehealth progress and lessons learned from health care leaders </a:t>
            </a:r>
            <a:br>
              <a:rPr lang="en-US" sz="2400" dirty="0">
                <a:solidFill>
                  <a:srgbClr val="106CA7"/>
                </a:solidFill>
                <a:effectLst/>
                <a:latin typeface="Helvetica" pitchFamily="2" charset="0"/>
              </a:rPr>
            </a:br>
            <a:endParaRPr lang="en-US" sz="2400" dirty="0">
              <a:solidFill>
                <a:srgbClr val="106CA7"/>
              </a:solidFill>
              <a:effectLst/>
              <a:latin typeface="Helvetica" pitchFamily="2" charset="0"/>
            </a:endParaRPr>
          </a:p>
          <a:p>
            <a:pPr marL="285750" indent="-285750">
              <a:buFont typeface="Arial" panose="020B0604020202020204" pitchFamily="34" charset="0"/>
              <a:buChar char="•"/>
            </a:pPr>
            <a:r>
              <a:rPr lang="en-US" sz="2400" dirty="0">
                <a:solidFill>
                  <a:srgbClr val="106CA7"/>
                </a:solidFill>
                <a:effectLst/>
                <a:latin typeface="Helvetica" pitchFamily="2" charset="0"/>
              </a:rPr>
              <a:t>Gain a deeper understanding of existing challenges and future opportunities </a:t>
            </a:r>
            <a:endParaRPr lang="en-US" sz="2400" dirty="0">
              <a:solidFill>
                <a:srgbClr val="106CA7"/>
              </a:solidFill>
              <a:latin typeface="Helvetica" pitchFamily="2" charset="0"/>
            </a:endParaRPr>
          </a:p>
          <a:p>
            <a:endParaRPr lang="en-US" sz="2400" dirty="0">
              <a:solidFill>
                <a:srgbClr val="106CA7"/>
              </a:solidFill>
              <a:effectLst/>
              <a:latin typeface="Helvetica" pitchFamily="2" charset="0"/>
            </a:endParaRPr>
          </a:p>
          <a:p>
            <a:pPr marL="285750" indent="-285750">
              <a:buFont typeface="Arial" panose="020B0604020202020204" pitchFamily="34" charset="0"/>
              <a:buChar char="•"/>
            </a:pPr>
            <a:r>
              <a:rPr lang="en-US" sz="2400" dirty="0">
                <a:solidFill>
                  <a:srgbClr val="106CA7"/>
                </a:solidFill>
                <a:effectLst/>
                <a:latin typeface="Helvetica" pitchFamily="2" charset="0"/>
              </a:rPr>
              <a:t>Examine steps to reach telehealth’s potential to support health equity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7048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4FD637-EF1D-B4B9-23FC-A4F88A450020}"/>
              </a:ext>
            </a:extLst>
          </p:cNvPr>
          <p:cNvPicPr>
            <a:picLocks noChangeAspect="1"/>
          </p:cNvPicPr>
          <p:nvPr/>
        </p:nvPicPr>
        <p:blipFill>
          <a:blip r:embed="rId3"/>
          <a:stretch>
            <a:fillRect/>
          </a:stretch>
        </p:blipFill>
        <p:spPr>
          <a:xfrm>
            <a:off x="5671170" y="2034152"/>
            <a:ext cx="1881670" cy="3902498"/>
          </a:xfrm>
          <a:prstGeom prst="rect">
            <a:avLst/>
          </a:prstGeom>
        </p:spPr>
      </p:pic>
      <p:pic>
        <p:nvPicPr>
          <p:cNvPr id="5" name="Picture 4" descr="A cover of a magazine&#10;&#10;Description automatically generated">
            <a:extLst>
              <a:ext uri="{FF2B5EF4-FFF2-40B4-BE49-F238E27FC236}">
                <a16:creationId xmlns:a16="http://schemas.microsoft.com/office/drawing/2014/main" id="{9B443143-D244-D386-6A9B-7F5C7BDFAA44}"/>
              </a:ext>
            </a:extLst>
          </p:cNvPr>
          <p:cNvPicPr>
            <a:picLocks noChangeAspect="1"/>
          </p:cNvPicPr>
          <p:nvPr/>
        </p:nvPicPr>
        <p:blipFill>
          <a:blip r:embed="rId4"/>
          <a:stretch>
            <a:fillRect/>
          </a:stretch>
        </p:blipFill>
        <p:spPr>
          <a:xfrm>
            <a:off x="577939" y="-24203"/>
            <a:ext cx="4703391" cy="6100338"/>
          </a:xfrm>
          <a:prstGeom prst="rect">
            <a:avLst/>
          </a:prstGeom>
        </p:spPr>
      </p:pic>
      <p:sp>
        <p:nvSpPr>
          <p:cNvPr id="6" name="TextBox 5">
            <a:extLst>
              <a:ext uri="{FF2B5EF4-FFF2-40B4-BE49-F238E27FC236}">
                <a16:creationId xmlns:a16="http://schemas.microsoft.com/office/drawing/2014/main" id="{A0383F28-0655-8780-5E38-FE3E79472249}"/>
              </a:ext>
            </a:extLst>
          </p:cNvPr>
          <p:cNvSpPr txBox="1"/>
          <p:nvPr/>
        </p:nvSpPr>
        <p:spPr>
          <a:xfrm>
            <a:off x="6612005" y="2215166"/>
            <a:ext cx="838691" cy="461665"/>
          </a:xfrm>
          <a:prstGeom prst="rect">
            <a:avLst/>
          </a:prstGeom>
          <a:noFill/>
        </p:spPr>
        <p:txBody>
          <a:bodyPr wrap="none" rtlCol="0">
            <a:spAutoFit/>
          </a:bodyPr>
          <a:lstStyle/>
          <a:p>
            <a:r>
              <a:rPr lang="en-US" sz="1200" dirty="0">
                <a:solidFill>
                  <a:srgbClr val="536A81"/>
                </a:solidFill>
                <a:latin typeface="Helvetica" pitchFamily="2" charset="0"/>
              </a:rPr>
              <a:t>Scan to</a:t>
            </a:r>
          </a:p>
          <a:p>
            <a:r>
              <a:rPr lang="en-US" sz="1200" dirty="0">
                <a:solidFill>
                  <a:srgbClr val="536A81"/>
                </a:solidFill>
                <a:latin typeface="Helvetica" pitchFamily="2" charset="0"/>
              </a:rPr>
              <a:t>download</a:t>
            </a:r>
          </a:p>
        </p:txBody>
      </p:sp>
      <p:pic>
        <p:nvPicPr>
          <p:cNvPr id="3" name="Picture 2">
            <a:extLst>
              <a:ext uri="{FF2B5EF4-FFF2-40B4-BE49-F238E27FC236}">
                <a16:creationId xmlns:a16="http://schemas.microsoft.com/office/drawing/2014/main" id="{45C3FD3C-3F9D-80E9-6C1D-40E32E408F2C}"/>
              </a:ext>
            </a:extLst>
          </p:cNvPr>
          <p:cNvPicPr>
            <a:picLocks noChangeAspect="1"/>
          </p:cNvPicPr>
          <p:nvPr/>
        </p:nvPicPr>
        <p:blipFill>
          <a:blip r:embed="rId5"/>
          <a:stretch>
            <a:fillRect/>
          </a:stretch>
        </p:blipFill>
        <p:spPr>
          <a:xfrm>
            <a:off x="7942680" y="1943916"/>
            <a:ext cx="2591025" cy="2591025"/>
          </a:xfrm>
          <a:prstGeom prst="rect">
            <a:avLst/>
          </a:prstGeom>
        </p:spPr>
      </p:pic>
    </p:spTree>
    <p:extLst>
      <p:ext uri="{BB962C8B-B14F-4D97-AF65-F5344CB8AC3E}">
        <p14:creationId xmlns:p14="http://schemas.microsoft.com/office/powerpoint/2010/main" val="2879878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14F511-AB2E-B177-1712-A6F20806BCC8}"/>
              </a:ext>
            </a:extLst>
          </p:cNvPr>
          <p:cNvPicPr>
            <a:picLocks noChangeAspect="1"/>
          </p:cNvPicPr>
          <p:nvPr/>
        </p:nvPicPr>
        <p:blipFill>
          <a:blip r:embed="rId3"/>
          <a:stretch>
            <a:fillRect/>
          </a:stretch>
        </p:blipFill>
        <p:spPr>
          <a:xfrm>
            <a:off x="1331314" y="500557"/>
            <a:ext cx="5223503" cy="4228195"/>
          </a:xfrm>
          <a:prstGeom prst="rect">
            <a:avLst/>
          </a:prstGeom>
        </p:spPr>
      </p:pic>
      <p:pic>
        <p:nvPicPr>
          <p:cNvPr id="11" name="Picture 10">
            <a:extLst>
              <a:ext uri="{FF2B5EF4-FFF2-40B4-BE49-F238E27FC236}">
                <a16:creationId xmlns:a16="http://schemas.microsoft.com/office/drawing/2014/main" id="{F0AA182B-97E9-D2A9-4D77-F261F794DEEE}"/>
              </a:ext>
            </a:extLst>
          </p:cNvPr>
          <p:cNvPicPr>
            <a:picLocks noChangeAspect="1"/>
          </p:cNvPicPr>
          <p:nvPr/>
        </p:nvPicPr>
        <p:blipFill>
          <a:blip r:embed="rId4"/>
          <a:stretch>
            <a:fillRect/>
          </a:stretch>
        </p:blipFill>
        <p:spPr>
          <a:xfrm>
            <a:off x="6322489" y="138126"/>
            <a:ext cx="4536792" cy="3008086"/>
          </a:xfrm>
          <a:prstGeom prst="rect">
            <a:avLst/>
          </a:prstGeom>
        </p:spPr>
      </p:pic>
      <p:sp>
        <p:nvSpPr>
          <p:cNvPr id="3" name="TextBox 2">
            <a:extLst>
              <a:ext uri="{FF2B5EF4-FFF2-40B4-BE49-F238E27FC236}">
                <a16:creationId xmlns:a16="http://schemas.microsoft.com/office/drawing/2014/main" id="{E6A60860-1FF4-9EDB-0C90-CC4E1B624D5C}"/>
              </a:ext>
            </a:extLst>
          </p:cNvPr>
          <p:cNvSpPr txBox="1"/>
          <p:nvPr/>
        </p:nvSpPr>
        <p:spPr>
          <a:xfrm>
            <a:off x="1461121" y="1134489"/>
            <a:ext cx="5344886" cy="2554545"/>
          </a:xfrm>
          <a:prstGeom prst="rect">
            <a:avLst/>
          </a:prstGeom>
          <a:noFill/>
        </p:spPr>
        <p:txBody>
          <a:bodyPr wrap="square">
            <a:spAutoFit/>
          </a:bodyPr>
          <a:lstStyle/>
          <a:p>
            <a:pPr algn="ctr"/>
            <a:r>
              <a:rPr lang="en-US" sz="1600" b="0" i="0" u="none" strike="noStrike" baseline="0" dirty="0">
                <a:latin typeface="Helvetica" pitchFamily="2" charset="0"/>
              </a:rPr>
              <a:t>I don’t have a vehicle, so </a:t>
            </a:r>
          </a:p>
          <a:p>
            <a:pPr algn="ctr"/>
            <a:r>
              <a:rPr lang="en-US" sz="1600" b="0" i="0" u="none" strike="noStrike" baseline="0" dirty="0">
                <a:latin typeface="Helvetica" pitchFamily="2" charset="0"/>
              </a:rPr>
              <a:t>telehealth allows me to utilize </a:t>
            </a:r>
          </a:p>
          <a:p>
            <a:pPr algn="ctr"/>
            <a:r>
              <a:rPr lang="en-US" sz="1600" b="0" i="0" u="none" strike="noStrike" baseline="0" dirty="0">
                <a:latin typeface="Helvetica" pitchFamily="2" charset="0"/>
              </a:rPr>
              <a:t>[specialist] care that I just would not have </a:t>
            </a:r>
          </a:p>
          <a:p>
            <a:pPr algn="ctr"/>
            <a:r>
              <a:rPr lang="en-US" sz="1600" b="0" i="0" u="none" strike="noStrike" baseline="0" dirty="0">
                <a:latin typeface="Helvetica" pitchFamily="2" charset="0"/>
              </a:rPr>
              <a:t>access to otherwise. . . . Given the nature</a:t>
            </a:r>
            <a:r>
              <a:rPr lang="en-US" sz="1600" dirty="0">
                <a:latin typeface="Helvetica" pitchFamily="2" charset="0"/>
              </a:rPr>
              <a:t> </a:t>
            </a:r>
            <a:r>
              <a:rPr lang="en-US" sz="1600" b="0" i="0" u="none" strike="noStrike" baseline="0" dirty="0">
                <a:latin typeface="Helvetica" pitchFamily="2" charset="0"/>
              </a:rPr>
              <a:t>of my disabilities, I don’t always remember my </a:t>
            </a:r>
          </a:p>
          <a:p>
            <a:pPr algn="ctr"/>
            <a:r>
              <a:rPr lang="en-US" sz="1600" b="0" i="0" u="none" strike="noStrike" baseline="0" dirty="0">
                <a:latin typeface="Helvetica" pitchFamily="2" charset="0"/>
              </a:rPr>
              <a:t>appointments or have a general ability to </a:t>
            </a:r>
          </a:p>
          <a:p>
            <a:pPr algn="ctr"/>
            <a:r>
              <a:rPr lang="en-US" sz="1600" b="0" i="0" u="none" strike="noStrike" baseline="0" dirty="0">
                <a:latin typeface="Helvetica" pitchFamily="2" charset="0"/>
              </a:rPr>
              <a:t>get myself mobile enough to get to them. So</a:t>
            </a:r>
          </a:p>
          <a:p>
            <a:pPr algn="ctr"/>
            <a:r>
              <a:rPr lang="en-US" sz="1600" b="0" i="0" u="none" strike="noStrike" baseline="0" dirty="0">
                <a:latin typeface="Helvetica" pitchFamily="2" charset="0"/>
              </a:rPr>
              <a:t>having providers who are aware of that, who</a:t>
            </a:r>
          </a:p>
          <a:p>
            <a:pPr algn="ctr"/>
            <a:r>
              <a:rPr lang="en-US" sz="1600" b="0" i="0" u="none" strike="noStrike" baseline="0" dirty="0">
                <a:latin typeface="Helvetica" pitchFamily="2" charset="0"/>
              </a:rPr>
              <a:t>can then contact me and still maintain the</a:t>
            </a:r>
          </a:p>
          <a:p>
            <a:pPr algn="ctr"/>
            <a:r>
              <a:rPr lang="en-US" sz="1600" b="0" i="0" u="none" strike="noStrike" baseline="0" dirty="0">
                <a:latin typeface="Helvetica" pitchFamily="2" charset="0"/>
              </a:rPr>
              <a:t>Appointments, is incredibly helpful.</a:t>
            </a:r>
          </a:p>
        </p:txBody>
      </p:sp>
      <p:sp>
        <p:nvSpPr>
          <p:cNvPr id="8" name="TextBox 7">
            <a:extLst>
              <a:ext uri="{FF2B5EF4-FFF2-40B4-BE49-F238E27FC236}">
                <a16:creationId xmlns:a16="http://schemas.microsoft.com/office/drawing/2014/main" id="{5AF49901-DF92-E508-07B3-A1B90D8FD952}"/>
              </a:ext>
            </a:extLst>
          </p:cNvPr>
          <p:cNvSpPr txBox="1"/>
          <p:nvPr/>
        </p:nvSpPr>
        <p:spPr>
          <a:xfrm>
            <a:off x="6672649" y="603983"/>
            <a:ext cx="4149136" cy="1569660"/>
          </a:xfrm>
          <a:prstGeom prst="rect">
            <a:avLst/>
          </a:prstGeom>
          <a:noFill/>
        </p:spPr>
        <p:txBody>
          <a:bodyPr wrap="square">
            <a:spAutoFit/>
          </a:bodyPr>
          <a:lstStyle/>
          <a:p>
            <a:pPr marL="0" indent="0" algn="ctr">
              <a:buFontTx/>
              <a:buNone/>
            </a:pPr>
            <a:r>
              <a:rPr lang="en-US" sz="1600" b="0" i="0" u="none" strike="noStrike" baseline="0" dirty="0">
                <a:latin typeface="AvenirLTStd"/>
              </a:rPr>
              <a:t>We need that appointment, but </a:t>
            </a:r>
          </a:p>
          <a:p>
            <a:pPr marL="0" indent="0">
              <a:buFontTx/>
              <a:buNone/>
            </a:pPr>
            <a:r>
              <a:rPr lang="en-US" sz="1600" b="0" i="0" u="none" strike="noStrike" baseline="0" dirty="0">
                <a:latin typeface="AvenirLTStd"/>
              </a:rPr>
              <a:t>we hesitate because we can’t ask for time off. . . . [With telehealth], we can work around our lunch or break schedule . . . and they’re more likely to say yes than [to] requesting a whole day.</a:t>
            </a:r>
          </a:p>
        </p:txBody>
      </p:sp>
      <p:pic>
        <p:nvPicPr>
          <p:cNvPr id="9" name="Picture 8">
            <a:extLst>
              <a:ext uri="{FF2B5EF4-FFF2-40B4-BE49-F238E27FC236}">
                <a16:creationId xmlns:a16="http://schemas.microsoft.com/office/drawing/2014/main" id="{C84C6958-1FCC-44F8-BEAE-A9FEC5E3F6C1}"/>
              </a:ext>
            </a:extLst>
          </p:cNvPr>
          <p:cNvPicPr>
            <a:picLocks noChangeAspect="1"/>
          </p:cNvPicPr>
          <p:nvPr/>
        </p:nvPicPr>
        <p:blipFill>
          <a:blip r:embed="rId5"/>
          <a:stretch>
            <a:fillRect/>
          </a:stretch>
        </p:blipFill>
        <p:spPr>
          <a:xfrm>
            <a:off x="242208" y="3004477"/>
            <a:ext cx="2232064" cy="3008086"/>
          </a:xfrm>
          <a:prstGeom prst="rect">
            <a:avLst/>
          </a:prstGeom>
        </p:spPr>
      </p:pic>
      <p:sp>
        <p:nvSpPr>
          <p:cNvPr id="14" name="TextBox 13">
            <a:extLst>
              <a:ext uri="{FF2B5EF4-FFF2-40B4-BE49-F238E27FC236}">
                <a16:creationId xmlns:a16="http://schemas.microsoft.com/office/drawing/2014/main" id="{FA4B24C3-5F47-AD39-8E17-9BC063F0635F}"/>
              </a:ext>
            </a:extLst>
          </p:cNvPr>
          <p:cNvSpPr txBox="1"/>
          <p:nvPr/>
        </p:nvSpPr>
        <p:spPr>
          <a:xfrm>
            <a:off x="7093631" y="2267485"/>
            <a:ext cx="1924049" cy="523220"/>
          </a:xfrm>
          <a:prstGeom prst="rect">
            <a:avLst/>
          </a:prstGeom>
          <a:noFill/>
        </p:spPr>
        <p:txBody>
          <a:bodyPr wrap="square">
            <a:spAutoFit/>
          </a:bodyPr>
          <a:lstStyle/>
          <a:p>
            <a:r>
              <a:rPr lang="en-US" sz="1400" b="0" i="1" u="none" strike="noStrike" baseline="0" dirty="0">
                <a:solidFill>
                  <a:srgbClr val="536A81"/>
                </a:solidFill>
                <a:latin typeface="Helvetica" panose="020B0604020202020204" pitchFamily="34" charset="0"/>
                <a:cs typeface="Helvetica" panose="020B0604020202020204" pitchFamily="34" charset="0"/>
              </a:rPr>
              <a:t>A 44-year-old Latina/x </a:t>
            </a:r>
          </a:p>
          <a:p>
            <a:r>
              <a:rPr lang="en-US" sz="1400" b="0" i="1" u="none" strike="noStrike" baseline="0" dirty="0">
                <a:solidFill>
                  <a:srgbClr val="536A81"/>
                </a:solidFill>
                <a:latin typeface="Helvetica" panose="020B0604020202020204" pitchFamily="34" charset="0"/>
                <a:cs typeface="Helvetica" panose="020B0604020202020204" pitchFamily="34" charset="0"/>
              </a:rPr>
              <a:t>in Los Angeles</a:t>
            </a:r>
            <a:endParaRPr lang="en-US" sz="1400" i="1" dirty="0">
              <a:solidFill>
                <a:srgbClr val="536A81"/>
              </a:solidFill>
              <a:latin typeface="Helvetica" panose="020B060402020202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ED23E901-A9D6-91A9-FB00-D1B1A769FF70}"/>
              </a:ext>
            </a:extLst>
          </p:cNvPr>
          <p:cNvSpPr txBox="1"/>
          <p:nvPr/>
        </p:nvSpPr>
        <p:spPr>
          <a:xfrm>
            <a:off x="3039312" y="3815020"/>
            <a:ext cx="2493979" cy="523220"/>
          </a:xfrm>
          <a:prstGeom prst="rect">
            <a:avLst/>
          </a:prstGeom>
          <a:noFill/>
        </p:spPr>
        <p:txBody>
          <a:bodyPr wrap="square">
            <a:spAutoFit/>
          </a:bodyPr>
          <a:lstStyle/>
          <a:p>
            <a:r>
              <a:rPr lang="en-US" sz="1400" b="0" i="1" u="none" strike="noStrike" baseline="0" dirty="0">
                <a:solidFill>
                  <a:srgbClr val="536A81"/>
                </a:solidFill>
                <a:latin typeface="Helvetica" pitchFamily="2" charset="0"/>
              </a:rPr>
              <a:t>A </a:t>
            </a:r>
            <a:r>
              <a:rPr lang="en-US" sz="1400" b="0" i="1" u="none" strike="noStrike" baseline="0" dirty="0">
                <a:solidFill>
                  <a:srgbClr val="0B5F6F"/>
                </a:solidFill>
                <a:latin typeface="Helvetica" pitchFamily="2" charset="0"/>
              </a:rPr>
              <a:t>30-year-old nonbinary person in Northern California</a:t>
            </a:r>
            <a:endParaRPr lang="en-US" sz="1400" i="1" dirty="0">
              <a:solidFill>
                <a:srgbClr val="536A81"/>
              </a:solidFill>
              <a:latin typeface="Helvetica" pitchFamily="2" charset="0"/>
            </a:endParaRPr>
          </a:p>
        </p:txBody>
      </p:sp>
      <p:pic>
        <p:nvPicPr>
          <p:cNvPr id="16" name="Picture 15">
            <a:extLst>
              <a:ext uri="{FF2B5EF4-FFF2-40B4-BE49-F238E27FC236}">
                <a16:creationId xmlns:a16="http://schemas.microsoft.com/office/drawing/2014/main" id="{64596833-1BC1-73E2-3DD5-77E3D13B317E}"/>
              </a:ext>
            </a:extLst>
          </p:cNvPr>
          <p:cNvPicPr>
            <a:picLocks noChangeAspect="1"/>
          </p:cNvPicPr>
          <p:nvPr/>
        </p:nvPicPr>
        <p:blipFill>
          <a:blip r:embed="rId6"/>
          <a:stretch>
            <a:fillRect/>
          </a:stretch>
        </p:blipFill>
        <p:spPr>
          <a:xfrm>
            <a:off x="9438662" y="2109609"/>
            <a:ext cx="2228713" cy="3690257"/>
          </a:xfrm>
          <a:prstGeom prst="rect">
            <a:avLst/>
          </a:prstGeom>
        </p:spPr>
      </p:pic>
      <p:sp>
        <p:nvSpPr>
          <p:cNvPr id="18" name="TextBox 17">
            <a:extLst>
              <a:ext uri="{FF2B5EF4-FFF2-40B4-BE49-F238E27FC236}">
                <a16:creationId xmlns:a16="http://schemas.microsoft.com/office/drawing/2014/main" id="{CFB002C5-5D73-BA4A-9C49-BC9943C82B33}"/>
              </a:ext>
            </a:extLst>
          </p:cNvPr>
          <p:cNvSpPr txBox="1"/>
          <p:nvPr/>
        </p:nvSpPr>
        <p:spPr>
          <a:xfrm>
            <a:off x="3026248" y="5599811"/>
            <a:ext cx="3646401" cy="531620"/>
          </a:xfrm>
          <a:prstGeom prst="rect">
            <a:avLst/>
          </a:prstGeom>
          <a:noFill/>
        </p:spPr>
        <p:txBody>
          <a:bodyPr wrap="square">
            <a:spAutoFit/>
          </a:bodyPr>
          <a:lstStyle/>
          <a:p>
            <a:pPr marL="0" indent="0">
              <a:lnSpc>
                <a:spcPct val="150000"/>
              </a:lnSpc>
              <a:buFontTx/>
              <a:buNone/>
            </a:pPr>
            <a:r>
              <a:rPr lang="en-US" sz="1000" b="0" kern="1200" dirty="0">
                <a:solidFill>
                  <a:schemeClr val="bg2">
                    <a:lumMod val="75000"/>
                  </a:schemeClr>
                </a:solidFill>
                <a:latin typeface="Helvetica" pitchFamily="2" charset="0"/>
              </a:rPr>
              <a:t>Jen Joynt, </a:t>
            </a:r>
            <a:r>
              <a:rPr lang="en-US" sz="1000" b="0" i="1" kern="1200" dirty="0">
                <a:solidFill>
                  <a:schemeClr val="bg2">
                    <a:lumMod val="75000"/>
                  </a:schemeClr>
                </a:solidFill>
                <a:latin typeface="Helvetica" pitchFamily="2" charset="0"/>
                <a:hlinkClick r:id="rId7">
                  <a:extLst>
                    <a:ext uri="{A12FA001-AC4F-418D-AE19-62706E023703}">
                      <ahyp:hlinkClr xmlns:ahyp="http://schemas.microsoft.com/office/drawing/2018/hyperlinkcolor" val="tx"/>
                    </a:ext>
                  </a:extLst>
                </a:hlinkClick>
              </a:rPr>
              <a:t>Telehealth Experiences and Preferences Among Californians with Low Incomes</a:t>
            </a:r>
            <a:r>
              <a:rPr lang="en-US" sz="1000" b="0" kern="1200" dirty="0">
                <a:solidFill>
                  <a:schemeClr val="bg2">
                    <a:lumMod val="75000"/>
                  </a:schemeClr>
                </a:solidFill>
                <a:latin typeface="Helvetica" pitchFamily="2" charset="0"/>
              </a:rPr>
              <a:t>, CHCF, May 2023.</a:t>
            </a:r>
          </a:p>
        </p:txBody>
      </p:sp>
    </p:spTree>
    <p:extLst>
      <p:ext uri="{BB962C8B-B14F-4D97-AF65-F5344CB8AC3E}">
        <p14:creationId xmlns:p14="http://schemas.microsoft.com/office/powerpoint/2010/main" val="859564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CC13-1DA6-985E-16BF-2E8C4A04D089}"/>
            </a:ext>
          </a:extLst>
        </p:cNvPr>
        <p:cNvGrpSpPr/>
        <p:nvPr/>
      </p:nvGrpSpPr>
      <p:grpSpPr>
        <a:xfrm>
          <a:off x="0" y="0"/>
          <a:ext cx="0" cy="0"/>
          <a:chOff x="0" y="0"/>
          <a:chExt cx="0" cy="0"/>
        </a:xfrm>
      </p:grpSpPr>
      <p:pic>
        <p:nvPicPr>
          <p:cNvPr id="2" name="Online Media 1" descr="Californians Talk About Why Telehealth Matters">
            <a:hlinkClick r:id="" action="ppaction://media"/>
            <a:extLst>
              <a:ext uri="{FF2B5EF4-FFF2-40B4-BE49-F238E27FC236}">
                <a16:creationId xmlns:a16="http://schemas.microsoft.com/office/drawing/2014/main" id="{5AA349D9-E941-9424-09F5-7571BE003A56}"/>
              </a:ext>
            </a:extLst>
          </p:cNvPr>
          <p:cNvPicPr>
            <a:picLocks noRot="1" noChangeAspect="1"/>
          </p:cNvPicPr>
          <p:nvPr>
            <a:videoFile r:link="rId1"/>
          </p:nvPr>
        </p:nvPicPr>
        <p:blipFill>
          <a:blip r:embed="rId4"/>
          <a:stretch>
            <a:fillRect/>
          </a:stretch>
        </p:blipFill>
        <p:spPr>
          <a:xfrm>
            <a:off x="1168217" y="372450"/>
            <a:ext cx="9855565" cy="5568394"/>
          </a:xfrm>
          <a:prstGeom prst="rect">
            <a:avLst/>
          </a:prstGeom>
        </p:spPr>
      </p:pic>
    </p:spTree>
    <p:extLst>
      <p:ext uri="{BB962C8B-B14F-4D97-AF65-F5344CB8AC3E}">
        <p14:creationId xmlns:p14="http://schemas.microsoft.com/office/powerpoint/2010/main" val="321287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hite with Color Accents">
  <a:themeElements>
    <a:clrScheme name="CCI 13">
      <a:dk1>
        <a:srgbClr val="38383B"/>
      </a:dk1>
      <a:lt1>
        <a:srgbClr val="FFFFFF"/>
      </a:lt1>
      <a:dk2>
        <a:srgbClr val="717375"/>
      </a:dk2>
      <a:lt2>
        <a:srgbClr val="E7E6E6"/>
      </a:lt2>
      <a:accent1>
        <a:srgbClr val="EEB111"/>
      </a:accent1>
      <a:accent2>
        <a:srgbClr val="F37320"/>
      </a:accent2>
      <a:accent3>
        <a:srgbClr val="0083A9"/>
      </a:accent3>
      <a:accent4>
        <a:srgbClr val="717375"/>
      </a:accent4>
      <a:accent5>
        <a:srgbClr val="454647"/>
      </a:accent5>
      <a:accent6>
        <a:srgbClr val="38383B"/>
      </a:accent6>
      <a:hlink>
        <a:srgbClr val="F3732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I_template_169_final" id="{E5628412-B970-5E44-9981-77331D1AE03A}" vid="{059B6EE4-5A64-8D4F-90FF-4448A48B5984}"/>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D3275A5463114D873D18257DFC7A20" ma:contentTypeVersion="18" ma:contentTypeDescription="Create a new document." ma:contentTypeScope="" ma:versionID="6f4dc4323da107323a96ce7b512c26db">
  <xsd:schema xmlns:xsd="http://www.w3.org/2001/XMLSchema" xmlns:xs="http://www.w3.org/2001/XMLSchema" xmlns:p="http://schemas.microsoft.com/office/2006/metadata/properties" xmlns:ns3="a6dfeea9-53f5-42b3-8363-549c1c1e5292" xmlns:ns4="31ec0e49-7ef6-4c34-9088-6e773ce436fc" targetNamespace="http://schemas.microsoft.com/office/2006/metadata/properties" ma:root="true" ma:fieldsID="83fcbee83be1e3f7b1c76c79832d3102" ns3:_="" ns4:_="">
    <xsd:import namespace="a6dfeea9-53f5-42b3-8363-549c1c1e5292"/>
    <xsd:import namespace="31ec0e49-7ef6-4c34-9088-6e773ce436f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dfeea9-53f5-42b3-8363-549c1c1e529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ec0e49-7ef6-4c34-9088-6e773ce436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6dfeea9-53f5-42b3-8363-549c1c1e5292" xsi:nil="true"/>
  </documentManagement>
</p:properties>
</file>

<file path=customXml/itemProps1.xml><?xml version="1.0" encoding="utf-8"?>
<ds:datastoreItem xmlns:ds="http://schemas.openxmlformats.org/officeDocument/2006/customXml" ds:itemID="{796B77E3-D173-4390-892F-33D9641C0A47}">
  <ds:schemaRefs>
    <ds:schemaRef ds:uri="http://schemas.microsoft.com/sharepoint/v3/contenttype/forms"/>
  </ds:schemaRefs>
</ds:datastoreItem>
</file>

<file path=customXml/itemProps2.xml><?xml version="1.0" encoding="utf-8"?>
<ds:datastoreItem xmlns:ds="http://schemas.openxmlformats.org/officeDocument/2006/customXml" ds:itemID="{F7540EAA-9DEA-4D42-B29C-8628E3E06B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dfeea9-53f5-42b3-8363-549c1c1e5292"/>
    <ds:schemaRef ds:uri="31ec0e49-7ef6-4c34-9088-6e773ce436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BE6BC6-07CB-410C-8583-10F5E33CAE41}">
  <ds:schemaRefs>
    <ds:schemaRef ds:uri="http://purl.org/dc/elements/1.1/"/>
    <ds:schemaRef ds:uri="a6dfeea9-53f5-42b3-8363-549c1c1e5292"/>
    <ds:schemaRef ds:uri="http://www.w3.org/XML/1998/namespace"/>
    <ds:schemaRef ds:uri="http://purl.org/dc/dcmitype/"/>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31ec0e49-7ef6-4c34-9088-6e773ce436fc"/>
  </ds:schemaRefs>
</ds:datastoreItem>
</file>

<file path=docProps/app.xml><?xml version="1.0" encoding="utf-8"?>
<Properties xmlns="http://schemas.openxmlformats.org/officeDocument/2006/extended-properties" xmlns:vt="http://schemas.openxmlformats.org/officeDocument/2006/docPropsVTypes">
  <TotalTime>30158</TotalTime>
  <Words>2518</Words>
  <Application>Microsoft Office PowerPoint</Application>
  <PresentationFormat>Widescreen</PresentationFormat>
  <Paragraphs>313</Paragraphs>
  <Slides>23</Slides>
  <Notes>21</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Aharoni</vt:lpstr>
      <vt:lpstr>Aptos</vt:lpstr>
      <vt:lpstr>Aptos Display</vt:lpstr>
      <vt:lpstr>Arial</vt:lpstr>
      <vt:lpstr>AvenirLTStd</vt:lpstr>
      <vt:lpstr>Calibri</vt:lpstr>
      <vt:lpstr>Calibri Light</vt:lpstr>
      <vt:lpstr>Helvetica</vt:lpstr>
      <vt:lpstr>Helvetica Neue</vt:lpstr>
      <vt:lpstr>Museo Sans 700</vt:lpstr>
      <vt:lpstr>Museo Sans Cond 700</vt:lpstr>
      <vt:lpstr>Museo Slab 300</vt:lpstr>
      <vt:lpstr>Museo Slab 500</vt:lpstr>
      <vt:lpstr>Museo Slab 700</vt:lpstr>
      <vt:lpstr>Source Sans Pro</vt:lpstr>
      <vt:lpstr>Office Theme</vt:lpstr>
      <vt:lpstr>White with Color Accents</vt:lpstr>
      <vt:lpstr>1_Office Theme</vt:lpstr>
      <vt:lpstr>PowerPoint Presentation</vt:lpstr>
      <vt:lpstr> Telehealth’s Evolution in California: Where Are We, and Where Do We Go From Here?  Webinar February 6,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Grace Norman</dc:creator>
  <cp:lastModifiedBy>Hilda Martinez</cp:lastModifiedBy>
  <cp:revision>67</cp:revision>
  <dcterms:created xsi:type="dcterms:W3CDTF">2024-11-04T20:27:50Z</dcterms:created>
  <dcterms:modified xsi:type="dcterms:W3CDTF">2025-01-23T04:14:49Z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0x01010075D3275A5463114D873D18257DFC7A20</vt:lpwstr>
  </property>
</Properties>
</file>